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4"/>
  </p:notesMasterIdLst>
  <p:handoutMasterIdLst>
    <p:handoutMasterId r:id="rId135"/>
  </p:handoutMasterIdLst>
  <p:sldIdLst>
    <p:sldId id="256" r:id="rId2"/>
    <p:sldId id="414" r:id="rId3"/>
    <p:sldId id="257" r:id="rId4"/>
    <p:sldId id="370" r:id="rId5"/>
    <p:sldId id="359" r:id="rId6"/>
    <p:sldId id="433" r:id="rId7"/>
    <p:sldId id="376" r:id="rId8"/>
    <p:sldId id="380" r:id="rId9"/>
    <p:sldId id="366" r:id="rId10"/>
    <p:sldId id="427" r:id="rId11"/>
    <p:sldId id="384" r:id="rId12"/>
    <p:sldId id="363" r:id="rId13"/>
    <p:sldId id="362" r:id="rId14"/>
    <p:sldId id="395" r:id="rId15"/>
    <p:sldId id="361" r:id="rId16"/>
    <p:sldId id="375" r:id="rId17"/>
    <p:sldId id="260" r:id="rId18"/>
    <p:sldId id="398" r:id="rId19"/>
    <p:sldId id="434" r:id="rId20"/>
    <p:sldId id="373" r:id="rId21"/>
    <p:sldId id="271" r:id="rId22"/>
    <p:sldId id="273" r:id="rId23"/>
    <p:sldId id="270" r:id="rId24"/>
    <p:sldId id="276" r:id="rId25"/>
    <p:sldId id="275" r:id="rId26"/>
    <p:sldId id="278" r:id="rId27"/>
    <p:sldId id="274" r:id="rId28"/>
    <p:sldId id="332" r:id="rId29"/>
    <p:sldId id="272" r:id="rId30"/>
    <p:sldId id="307" r:id="rId31"/>
    <p:sldId id="279" r:id="rId32"/>
    <p:sldId id="292" r:id="rId33"/>
    <p:sldId id="280" r:id="rId34"/>
    <p:sldId id="338" r:id="rId35"/>
    <p:sldId id="404" r:id="rId36"/>
    <p:sldId id="420" r:id="rId37"/>
    <p:sldId id="302" r:id="rId38"/>
    <p:sldId id="299" r:id="rId39"/>
    <p:sldId id="320" r:id="rId40"/>
    <p:sldId id="301" r:id="rId41"/>
    <p:sldId id="297" r:id="rId42"/>
    <p:sldId id="319" r:id="rId43"/>
    <p:sldId id="382" r:id="rId44"/>
    <p:sldId id="383" r:id="rId45"/>
    <p:sldId id="390" r:id="rId46"/>
    <p:sldId id="397" r:id="rId47"/>
    <p:sldId id="381" r:id="rId48"/>
    <p:sldId id="308" r:id="rId49"/>
    <p:sldId id="324" r:id="rId50"/>
    <p:sldId id="263" r:id="rId51"/>
    <p:sldId id="264" r:id="rId52"/>
    <p:sldId id="266" r:id="rId53"/>
    <p:sldId id="290" r:id="rId54"/>
    <p:sldId id="315" r:id="rId55"/>
    <p:sldId id="265" r:id="rId56"/>
    <p:sldId id="310" r:id="rId57"/>
    <p:sldId id="267" r:id="rId58"/>
    <p:sldId id="316" r:id="rId59"/>
    <p:sldId id="282" r:id="rId60"/>
    <p:sldId id="268" r:id="rId61"/>
    <p:sldId id="306" r:id="rId62"/>
    <p:sldId id="269" r:id="rId63"/>
    <p:sldId id="318" r:id="rId64"/>
    <p:sldId id="329" r:id="rId65"/>
    <p:sldId id="309" r:id="rId66"/>
    <p:sldId id="326" r:id="rId67"/>
    <p:sldId id="335" r:id="rId68"/>
    <p:sldId id="334" r:id="rId69"/>
    <p:sldId id="336" r:id="rId70"/>
    <p:sldId id="372" r:id="rId71"/>
    <p:sldId id="415" r:id="rId72"/>
    <p:sldId id="421" r:id="rId73"/>
    <p:sldId id="402" r:id="rId74"/>
    <p:sldId id="286" r:id="rId75"/>
    <p:sldId id="330" r:id="rId76"/>
    <p:sldId id="295" r:id="rId77"/>
    <p:sldId id="331" r:id="rId78"/>
    <p:sldId id="413" r:id="rId79"/>
    <p:sldId id="285" r:id="rId80"/>
    <p:sldId id="435" r:id="rId81"/>
    <p:sldId id="403" r:id="rId82"/>
    <p:sldId id="311" r:id="rId83"/>
    <p:sldId id="341" r:id="rId84"/>
    <p:sldId id="371" r:id="rId85"/>
    <p:sldId id="325" r:id="rId86"/>
    <p:sldId id="291" r:id="rId87"/>
    <p:sldId id="300" r:id="rId88"/>
    <p:sldId id="405" r:id="rId89"/>
    <p:sldId id="423" r:id="rId90"/>
    <p:sldId id="304" r:id="rId91"/>
    <p:sldId id="281" r:id="rId92"/>
    <p:sldId id="303" r:id="rId93"/>
    <p:sldId id="305" r:id="rId94"/>
    <p:sldId id="399" r:id="rId95"/>
    <p:sldId id="344" r:id="rId96"/>
    <p:sldId id="411" r:id="rId97"/>
    <p:sldId id="396" r:id="rId98"/>
    <p:sldId id="428" r:id="rId99"/>
    <p:sldId id="429" r:id="rId100"/>
    <p:sldId id="431" r:id="rId101"/>
    <p:sldId id="368" r:id="rId102"/>
    <p:sldId id="369" r:id="rId103"/>
    <p:sldId id="337" r:id="rId104"/>
    <p:sldId id="424" r:id="rId105"/>
    <p:sldId id="342" r:id="rId106"/>
    <p:sldId id="400" r:id="rId107"/>
    <p:sldId id="418" r:id="rId108"/>
    <p:sldId id="262" r:id="rId109"/>
    <p:sldId id="345" r:id="rId110"/>
    <p:sldId id="374" r:id="rId111"/>
    <p:sldId id="352" r:id="rId112"/>
    <p:sldId id="425" r:id="rId113"/>
    <p:sldId id="407" r:id="rId114"/>
    <p:sldId id="339" r:id="rId115"/>
    <p:sldId id="340" r:id="rId116"/>
    <p:sldId id="379" r:id="rId117"/>
    <p:sldId id="408" r:id="rId118"/>
    <p:sldId id="327" r:id="rId119"/>
    <p:sldId id="387" r:id="rId120"/>
    <p:sldId id="416" r:id="rId121"/>
    <p:sldId id="389" r:id="rId122"/>
    <p:sldId id="392" r:id="rId123"/>
    <p:sldId id="391" r:id="rId124"/>
    <p:sldId id="394" r:id="rId125"/>
    <p:sldId id="367" r:id="rId126"/>
    <p:sldId id="259" r:id="rId127"/>
    <p:sldId id="410" r:id="rId128"/>
    <p:sldId id="364" r:id="rId129"/>
    <p:sldId id="426" r:id="rId130"/>
    <p:sldId id="347" r:id="rId131"/>
    <p:sldId id="409" r:id="rId132"/>
    <p:sldId id="393" r:id="rId1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55"/>
    <p:restoredTop sz="94848"/>
  </p:normalViewPr>
  <p:slideViewPr>
    <p:cSldViewPr snapToGrid="0">
      <p:cViewPr varScale="1">
        <p:scale>
          <a:sx n="26" d="100"/>
          <a:sy n="26" d="100"/>
        </p:scale>
        <p:origin x="232" y="2072"/>
      </p:cViewPr>
      <p:guideLst/>
    </p:cSldViewPr>
  </p:slideViewPr>
  <p:outlineViewPr>
    <p:cViewPr>
      <p:scale>
        <a:sx n="33" d="100"/>
        <a:sy n="33" d="100"/>
      </p:scale>
      <p:origin x="0" y="-14616"/>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2" d="100"/>
          <a:sy n="82" d="100"/>
        </p:scale>
        <p:origin x="3992" y="16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D14F97-58BE-02A6-73EF-3D1B772F64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73EB15-B31F-DAB7-8AB9-2F0A5DCC3D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B25B3E-2081-A247-AAB3-68CCBC962499}" type="datetimeFigureOut">
              <a:rPr lang="en-US" smtClean="0"/>
              <a:t>5/14/26</a:t>
            </a:fld>
            <a:endParaRPr lang="en-US"/>
          </a:p>
        </p:txBody>
      </p:sp>
      <p:sp>
        <p:nvSpPr>
          <p:cNvPr id="4" name="Footer Placeholder 3">
            <a:extLst>
              <a:ext uri="{FF2B5EF4-FFF2-40B4-BE49-F238E27FC236}">
                <a16:creationId xmlns:a16="http://schemas.microsoft.com/office/drawing/2014/main" id="{5EA73444-AFD7-E390-EDC3-674205AB91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4623F9-5370-7DEE-8F74-66937DC8A8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2E8EB4-749B-5E43-9C64-55D3BB372D3D}" type="slidenum">
              <a:rPr lang="en-US" smtClean="0"/>
              <a:t>‹#›</a:t>
            </a:fld>
            <a:endParaRPr lang="en-US"/>
          </a:p>
        </p:txBody>
      </p:sp>
    </p:spTree>
    <p:extLst>
      <p:ext uri="{BB962C8B-B14F-4D97-AF65-F5344CB8AC3E}">
        <p14:creationId xmlns:p14="http://schemas.microsoft.com/office/powerpoint/2010/main" val="2888588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2EA17F-54F2-D245-BACB-EBFCB7CE436C}" type="datetimeFigureOut">
              <a:rPr lang="en-US" smtClean="0"/>
              <a:t>5/14/26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86BDF-681C-7F42-8A74-3E2A9AEE775D}" type="slidenum">
              <a:rPr lang="en-US" smtClean="0"/>
              <a:t>‹#›</a:t>
            </a:fld>
            <a:endParaRPr lang="en-US" dirty="0"/>
          </a:p>
        </p:txBody>
      </p:sp>
    </p:spTree>
    <p:extLst>
      <p:ext uri="{BB962C8B-B14F-4D97-AF65-F5344CB8AC3E}">
        <p14:creationId xmlns:p14="http://schemas.microsoft.com/office/powerpoint/2010/main" val="1074801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86BDF-681C-7F42-8A74-3E2A9AEE775D}" type="slidenum">
              <a:rPr lang="en-US" smtClean="0"/>
              <a:t>1</a:t>
            </a:fld>
            <a:endParaRPr lang="en-US" dirty="0"/>
          </a:p>
        </p:txBody>
      </p:sp>
    </p:spTree>
    <p:extLst>
      <p:ext uri="{BB962C8B-B14F-4D97-AF65-F5344CB8AC3E}">
        <p14:creationId xmlns:p14="http://schemas.microsoft.com/office/powerpoint/2010/main" val="230980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86BDF-681C-7F42-8A74-3E2A9AEE775D}" type="slidenum">
              <a:rPr lang="en-US" smtClean="0"/>
              <a:t>15</a:t>
            </a:fld>
            <a:endParaRPr lang="en-US" dirty="0"/>
          </a:p>
        </p:txBody>
      </p:sp>
    </p:spTree>
    <p:extLst>
      <p:ext uri="{BB962C8B-B14F-4D97-AF65-F5344CB8AC3E}">
        <p14:creationId xmlns:p14="http://schemas.microsoft.com/office/powerpoint/2010/main" val="252486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086BDF-681C-7F42-8A74-3E2A9AEE775D}" type="slidenum">
              <a:rPr lang="en-US" smtClean="0"/>
              <a:t>111</a:t>
            </a:fld>
            <a:endParaRPr lang="en-US" dirty="0"/>
          </a:p>
        </p:txBody>
      </p:sp>
    </p:spTree>
    <p:extLst>
      <p:ext uri="{BB962C8B-B14F-4D97-AF65-F5344CB8AC3E}">
        <p14:creationId xmlns:p14="http://schemas.microsoft.com/office/powerpoint/2010/main" val="1411767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86BDF-681C-7F42-8A74-3E2A9AEE775D}" type="slidenum">
              <a:rPr lang="en-US" smtClean="0"/>
              <a:t>112</a:t>
            </a:fld>
            <a:endParaRPr lang="en-US" dirty="0"/>
          </a:p>
        </p:txBody>
      </p:sp>
      <p:pic>
        <p:nvPicPr>
          <p:cNvPr id="8" name="Picture 7" descr="A group of men standing next to a statue&#10;&#10;AI-generated content may be incorrect.">
            <a:extLst>
              <a:ext uri="{FF2B5EF4-FFF2-40B4-BE49-F238E27FC236}">
                <a16:creationId xmlns:a16="http://schemas.microsoft.com/office/drawing/2014/main" id="{90E8E298-D40B-3BA6-64E5-86CB9F5B18F1}"/>
              </a:ext>
            </a:extLst>
          </p:cNvPr>
          <p:cNvPicPr>
            <a:picLocks noChangeAspect="1"/>
          </p:cNvPicPr>
          <p:nvPr/>
        </p:nvPicPr>
        <p:blipFill>
          <a:blip r:embed="rId3"/>
          <a:stretch>
            <a:fillRect/>
          </a:stretch>
        </p:blipFill>
        <p:spPr>
          <a:xfrm rot="5400000">
            <a:off x="-1143000" y="1143000"/>
            <a:ext cx="9144000" cy="6858000"/>
          </a:xfrm>
          <a:prstGeom prst="rect">
            <a:avLst/>
          </a:prstGeom>
        </p:spPr>
      </p:pic>
    </p:spTree>
    <p:extLst>
      <p:ext uri="{BB962C8B-B14F-4D97-AF65-F5344CB8AC3E}">
        <p14:creationId xmlns:p14="http://schemas.microsoft.com/office/powerpoint/2010/main" val="364943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86C3-625D-68ED-B07E-781FCEF777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64A580-5B7D-4118-EE8D-3CB93ACBBA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FF03AC-5096-D5AE-E326-7B6693F00CC0}"/>
              </a:ext>
            </a:extLst>
          </p:cNvPr>
          <p:cNvSpPr>
            <a:spLocks noGrp="1"/>
          </p:cNvSpPr>
          <p:nvPr>
            <p:ph type="dt" sz="half" idx="10"/>
          </p:nvPr>
        </p:nvSpPr>
        <p:spPr/>
        <p:txBody>
          <a:bodyPr/>
          <a:lstStyle/>
          <a:p>
            <a:fld id="{DF4CC115-54E5-984E-AD3C-6B56E31ECD4C}" type="datetimeFigureOut">
              <a:rPr lang="en-US" smtClean="0"/>
              <a:t>5/14/26</a:t>
            </a:fld>
            <a:endParaRPr lang="en-US" dirty="0"/>
          </a:p>
        </p:txBody>
      </p:sp>
      <p:sp>
        <p:nvSpPr>
          <p:cNvPr id="5" name="Footer Placeholder 4">
            <a:extLst>
              <a:ext uri="{FF2B5EF4-FFF2-40B4-BE49-F238E27FC236}">
                <a16:creationId xmlns:a16="http://schemas.microsoft.com/office/drawing/2014/main" id="{9A5DA170-5499-D6B3-4AB5-3CC40122CF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64E217-E9FF-191C-E36D-AA91F8513648}"/>
              </a:ext>
            </a:extLst>
          </p:cNvPr>
          <p:cNvSpPr>
            <a:spLocks noGrp="1"/>
          </p:cNvSpPr>
          <p:nvPr>
            <p:ph type="sldNum" sz="quarter" idx="12"/>
          </p:nvPr>
        </p:nvSpPr>
        <p:spPr/>
        <p:txBody>
          <a:bodyPr/>
          <a:lstStyle/>
          <a:p>
            <a:fld id="{F626F818-F44C-9945-935D-887374C82683}" type="slidenum">
              <a:rPr lang="en-US" smtClean="0"/>
              <a:t>‹#›</a:t>
            </a:fld>
            <a:endParaRPr lang="en-US" dirty="0"/>
          </a:p>
        </p:txBody>
      </p:sp>
    </p:spTree>
    <p:extLst>
      <p:ext uri="{BB962C8B-B14F-4D97-AF65-F5344CB8AC3E}">
        <p14:creationId xmlns:p14="http://schemas.microsoft.com/office/powerpoint/2010/main" val="3194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5C91-D017-8C0B-2FAA-0CA97DE4A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6B54D8-44FD-31C5-D5E2-338F0F18D4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5C120-972F-97A6-F883-713D670765CD}"/>
              </a:ext>
            </a:extLst>
          </p:cNvPr>
          <p:cNvSpPr>
            <a:spLocks noGrp="1"/>
          </p:cNvSpPr>
          <p:nvPr>
            <p:ph type="dt" sz="half" idx="10"/>
          </p:nvPr>
        </p:nvSpPr>
        <p:spPr/>
        <p:txBody>
          <a:bodyPr/>
          <a:lstStyle/>
          <a:p>
            <a:fld id="{DF4CC115-54E5-984E-AD3C-6B56E31ECD4C}" type="datetimeFigureOut">
              <a:rPr lang="en-US" smtClean="0"/>
              <a:t>5/14/26</a:t>
            </a:fld>
            <a:endParaRPr lang="en-US" dirty="0"/>
          </a:p>
        </p:txBody>
      </p:sp>
      <p:sp>
        <p:nvSpPr>
          <p:cNvPr id="5" name="Footer Placeholder 4">
            <a:extLst>
              <a:ext uri="{FF2B5EF4-FFF2-40B4-BE49-F238E27FC236}">
                <a16:creationId xmlns:a16="http://schemas.microsoft.com/office/drawing/2014/main" id="{C8D4AE4A-EB9D-1314-CD0C-3EEB4DF126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AC7230-B6B8-9CC9-003A-BD0DB1DF5B0C}"/>
              </a:ext>
            </a:extLst>
          </p:cNvPr>
          <p:cNvSpPr>
            <a:spLocks noGrp="1"/>
          </p:cNvSpPr>
          <p:nvPr>
            <p:ph type="sldNum" sz="quarter" idx="12"/>
          </p:nvPr>
        </p:nvSpPr>
        <p:spPr/>
        <p:txBody>
          <a:bodyPr/>
          <a:lstStyle/>
          <a:p>
            <a:fld id="{F626F818-F44C-9945-935D-887374C82683}" type="slidenum">
              <a:rPr lang="en-US" smtClean="0"/>
              <a:t>‹#›</a:t>
            </a:fld>
            <a:endParaRPr lang="en-US" dirty="0"/>
          </a:p>
        </p:txBody>
      </p:sp>
    </p:spTree>
    <p:extLst>
      <p:ext uri="{BB962C8B-B14F-4D97-AF65-F5344CB8AC3E}">
        <p14:creationId xmlns:p14="http://schemas.microsoft.com/office/powerpoint/2010/main" val="218185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6F8685-E0F2-056B-6637-BFEAC77D0F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6BC2C1-C512-054C-4CB1-0AC3F95750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BFF64-A0BA-52D7-E507-DC70A4EC818C}"/>
              </a:ext>
            </a:extLst>
          </p:cNvPr>
          <p:cNvSpPr>
            <a:spLocks noGrp="1"/>
          </p:cNvSpPr>
          <p:nvPr>
            <p:ph type="dt" sz="half" idx="10"/>
          </p:nvPr>
        </p:nvSpPr>
        <p:spPr/>
        <p:txBody>
          <a:bodyPr/>
          <a:lstStyle/>
          <a:p>
            <a:fld id="{DF4CC115-54E5-984E-AD3C-6B56E31ECD4C}" type="datetimeFigureOut">
              <a:rPr lang="en-US" smtClean="0"/>
              <a:t>5/14/26</a:t>
            </a:fld>
            <a:endParaRPr lang="en-US" dirty="0"/>
          </a:p>
        </p:txBody>
      </p:sp>
      <p:sp>
        <p:nvSpPr>
          <p:cNvPr id="5" name="Footer Placeholder 4">
            <a:extLst>
              <a:ext uri="{FF2B5EF4-FFF2-40B4-BE49-F238E27FC236}">
                <a16:creationId xmlns:a16="http://schemas.microsoft.com/office/drawing/2014/main" id="{A70683D7-D164-6FCF-7B4D-39212091E8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A4C0DF-8DE8-F76A-6CF4-298CDD5F3C05}"/>
              </a:ext>
            </a:extLst>
          </p:cNvPr>
          <p:cNvSpPr>
            <a:spLocks noGrp="1"/>
          </p:cNvSpPr>
          <p:nvPr>
            <p:ph type="sldNum" sz="quarter" idx="12"/>
          </p:nvPr>
        </p:nvSpPr>
        <p:spPr/>
        <p:txBody>
          <a:bodyPr/>
          <a:lstStyle/>
          <a:p>
            <a:fld id="{F626F818-F44C-9945-935D-887374C82683}" type="slidenum">
              <a:rPr lang="en-US" smtClean="0"/>
              <a:t>‹#›</a:t>
            </a:fld>
            <a:endParaRPr lang="en-US" dirty="0"/>
          </a:p>
        </p:txBody>
      </p:sp>
    </p:spTree>
    <p:extLst>
      <p:ext uri="{BB962C8B-B14F-4D97-AF65-F5344CB8AC3E}">
        <p14:creationId xmlns:p14="http://schemas.microsoft.com/office/powerpoint/2010/main" val="3846218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6AA2-B8B8-95F1-44BE-C283010F91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7D657-9FBF-334F-AD24-7AAF3FB4AB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45C2B-2B4F-9961-E8B5-BBCAB5F1B5F1}"/>
              </a:ext>
            </a:extLst>
          </p:cNvPr>
          <p:cNvSpPr>
            <a:spLocks noGrp="1"/>
          </p:cNvSpPr>
          <p:nvPr>
            <p:ph type="dt" sz="half" idx="10"/>
          </p:nvPr>
        </p:nvSpPr>
        <p:spPr/>
        <p:txBody>
          <a:bodyPr/>
          <a:lstStyle/>
          <a:p>
            <a:fld id="{DF4CC115-54E5-984E-AD3C-6B56E31ECD4C}" type="datetimeFigureOut">
              <a:rPr lang="en-US" smtClean="0"/>
              <a:t>5/14/26</a:t>
            </a:fld>
            <a:endParaRPr lang="en-US" dirty="0"/>
          </a:p>
        </p:txBody>
      </p:sp>
      <p:sp>
        <p:nvSpPr>
          <p:cNvPr id="5" name="Footer Placeholder 4">
            <a:extLst>
              <a:ext uri="{FF2B5EF4-FFF2-40B4-BE49-F238E27FC236}">
                <a16:creationId xmlns:a16="http://schemas.microsoft.com/office/drawing/2014/main" id="{413A492B-CA4E-136F-B132-CC8E84BE70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CD6AC9-203E-D2F9-EC8C-A365A0902A3C}"/>
              </a:ext>
            </a:extLst>
          </p:cNvPr>
          <p:cNvSpPr>
            <a:spLocks noGrp="1"/>
          </p:cNvSpPr>
          <p:nvPr>
            <p:ph type="sldNum" sz="quarter" idx="12"/>
          </p:nvPr>
        </p:nvSpPr>
        <p:spPr/>
        <p:txBody>
          <a:bodyPr/>
          <a:lstStyle/>
          <a:p>
            <a:fld id="{F626F818-F44C-9945-935D-887374C82683}" type="slidenum">
              <a:rPr lang="en-US" smtClean="0"/>
              <a:t>‹#›</a:t>
            </a:fld>
            <a:endParaRPr lang="en-US" dirty="0"/>
          </a:p>
        </p:txBody>
      </p:sp>
    </p:spTree>
    <p:extLst>
      <p:ext uri="{BB962C8B-B14F-4D97-AF65-F5344CB8AC3E}">
        <p14:creationId xmlns:p14="http://schemas.microsoft.com/office/powerpoint/2010/main" val="3074740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B2667-3181-84E0-40DC-6AA8834B8E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7392FD-BA82-C1C6-29CE-77395F819C6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668B68-A541-203D-BF6D-83465F2C6DCA}"/>
              </a:ext>
            </a:extLst>
          </p:cNvPr>
          <p:cNvSpPr>
            <a:spLocks noGrp="1"/>
          </p:cNvSpPr>
          <p:nvPr>
            <p:ph type="dt" sz="half" idx="10"/>
          </p:nvPr>
        </p:nvSpPr>
        <p:spPr/>
        <p:txBody>
          <a:bodyPr/>
          <a:lstStyle/>
          <a:p>
            <a:fld id="{DF4CC115-54E5-984E-AD3C-6B56E31ECD4C}" type="datetimeFigureOut">
              <a:rPr lang="en-US" smtClean="0"/>
              <a:t>5/14/26</a:t>
            </a:fld>
            <a:endParaRPr lang="en-US" dirty="0"/>
          </a:p>
        </p:txBody>
      </p:sp>
      <p:sp>
        <p:nvSpPr>
          <p:cNvPr id="5" name="Footer Placeholder 4">
            <a:extLst>
              <a:ext uri="{FF2B5EF4-FFF2-40B4-BE49-F238E27FC236}">
                <a16:creationId xmlns:a16="http://schemas.microsoft.com/office/drawing/2014/main" id="{D8732AF7-28F4-D7B7-1D69-82BA7D47B5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4C7EC1-B65E-4C69-0702-E130D27303A7}"/>
              </a:ext>
            </a:extLst>
          </p:cNvPr>
          <p:cNvSpPr>
            <a:spLocks noGrp="1"/>
          </p:cNvSpPr>
          <p:nvPr>
            <p:ph type="sldNum" sz="quarter" idx="12"/>
          </p:nvPr>
        </p:nvSpPr>
        <p:spPr/>
        <p:txBody>
          <a:bodyPr/>
          <a:lstStyle/>
          <a:p>
            <a:fld id="{F626F818-F44C-9945-935D-887374C82683}" type="slidenum">
              <a:rPr lang="en-US" smtClean="0"/>
              <a:t>‹#›</a:t>
            </a:fld>
            <a:endParaRPr lang="en-US" dirty="0"/>
          </a:p>
        </p:txBody>
      </p:sp>
    </p:spTree>
    <p:extLst>
      <p:ext uri="{BB962C8B-B14F-4D97-AF65-F5344CB8AC3E}">
        <p14:creationId xmlns:p14="http://schemas.microsoft.com/office/powerpoint/2010/main" val="1561868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6EEE7-97DD-40F1-A886-C557FF8692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181E6-C3BB-7413-96FE-56CAED3CD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3C996E-BFA4-FD4B-325F-094196B0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D591D1-E352-38A1-2D0A-2E2F0B6A8D70}"/>
              </a:ext>
            </a:extLst>
          </p:cNvPr>
          <p:cNvSpPr>
            <a:spLocks noGrp="1"/>
          </p:cNvSpPr>
          <p:nvPr>
            <p:ph type="dt" sz="half" idx="10"/>
          </p:nvPr>
        </p:nvSpPr>
        <p:spPr/>
        <p:txBody>
          <a:bodyPr/>
          <a:lstStyle/>
          <a:p>
            <a:fld id="{DF4CC115-54E5-984E-AD3C-6B56E31ECD4C}" type="datetimeFigureOut">
              <a:rPr lang="en-US" smtClean="0"/>
              <a:t>5/14/26</a:t>
            </a:fld>
            <a:endParaRPr lang="en-US" dirty="0"/>
          </a:p>
        </p:txBody>
      </p:sp>
      <p:sp>
        <p:nvSpPr>
          <p:cNvPr id="6" name="Footer Placeholder 5">
            <a:extLst>
              <a:ext uri="{FF2B5EF4-FFF2-40B4-BE49-F238E27FC236}">
                <a16:creationId xmlns:a16="http://schemas.microsoft.com/office/drawing/2014/main" id="{BD079041-AC5E-660D-F4A1-5E4944204D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AFF972-11D7-794C-0994-F10B3F3634E5}"/>
              </a:ext>
            </a:extLst>
          </p:cNvPr>
          <p:cNvSpPr>
            <a:spLocks noGrp="1"/>
          </p:cNvSpPr>
          <p:nvPr>
            <p:ph type="sldNum" sz="quarter" idx="12"/>
          </p:nvPr>
        </p:nvSpPr>
        <p:spPr/>
        <p:txBody>
          <a:bodyPr/>
          <a:lstStyle/>
          <a:p>
            <a:fld id="{F626F818-F44C-9945-935D-887374C82683}" type="slidenum">
              <a:rPr lang="en-US" smtClean="0"/>
              <a:t>‹#›</a:t>
            </a:fld>
            <a:endParaRPr lang="en-US" dirty="0"/>
          </a:p>
        </p:txBody>
      </p:sp>
    </p:spTree>
    <p:extLst>
      <p:ext uri="{BB962C8B-B14F-4D97-AF65-F5344CB8AC3E}">
        <p14:creationId xmlns:p14="http://schemas.microsoft.com/office/powerpoint/2010/main" val="3211384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B4E0-6774-FFB6-B30C-ACBFADC6CF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9BFBB1-4092-54F8-8EF3-0F96346AEA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F53C16-EBB7-2B5B-0798-7CD3A116B9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21E5C2-FAA1-A60C-70FC-48E159129D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E113B8-ADE5-48E0-78CC-AFEE1A742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5EC5DA-FB4C-B18D-69CF-A1B1353D171F}"/>
              </a:ext>
            </a:extLst>
          </p:cNvPr>
          <p:cNvSpPr>
            <a:spLocks noGrp="1"/>
          </p:cNvSpPr>
          <p:nvPr>
            <p:ph type="dt" sz="half" idx="10"/>
          </p:nvPr>
        </p:nvSpPr>
        <p:spPr/>
        <p:txBody>
          <a:bodyPr/>
          <a:lstStyle/>
          <a:p>
            <a:fld id="{DF4CC115-54E5-984E-AD3C-6B56E31ECD4C}" type="datetimeFigureOut">
              <a:rPr lang="en-US" smtClean="0"/>
              <a:t>5/14/26</a:t>
            </a:fld>
            <a:endParaRPr lang="en-US" dirty="0"/>
          </a:p>
        </p:txBody>
      </p:sp>
      <p:sp>
        <p:nvSpPr>
          <p:cNvPr id="8" name="Footer Placeholder 7">
            <a:extLst>
              <a:ext uri="{FF2B5EF4-FFF2-40B4-BE49-F238E27FC236}">
                <a16:creationId xmlns:a16="http://schemas.microsoft.com/office/drawing/2014/main" id="{21E1CD6F-B153-8473-8800-12C76863045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9E77A9A-94EF-9231-BADD-E226BCB630E6}"/>
              </a:ext>
            </a:extLst>
          </p:cNvPr>
          <p:cNvSpPr>
            <a:spLocks noGrp="1"/>
          </p:cNvSpPr>
          <p:nvPr>
            <p:ph type="sldNum" sz="quarter" idx="12"/>
          </p:nvPr>
        </p:nvSpPr>
        <p:spPr/>
        <p:txBody>
          <a:bodyPr/>
          <a:lstStyle/>
          <a:p>
            <a:fld id="{F626F818-F44C-9945-935D-887374C82683}" type="slidenum">
              <a:rPr lang="en-US" smtClean="0"/>
              <a:t>‹#›</a:t>
            </a:fld>
            <a:endParaRPr lang="en-US" dirty="0"/>
          </a:p>
        </p:txBody>
      </p:sp>
    </p:spTree>
    <p:extLst>
      <p:ext uri="{BB962C8B-B14F-4D97-AF65-F5344CB8AC3E}">
        <p14:creationId xmlns:p14="http://schemas.microsoft.com/office/powerpoint/2010/main" val="23835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362-293A-E0B5-24F0-8F6F2593A2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BD13B5-12B2-E9BD-AC7B-490021BBF2E8}"/>
              </a:ext>
            </a:extLst>
          </p:cNvPr>
          <p:cNvSpPr>
            <a:spLocks noGrp="1"/>
          </p:cNvSpPr>
          <p:nvPr>
            <p:ph type="dt" sz="half" idx="10"/>
          </p:nvPr>
        </p:nvSpPr>
        <p:spPr/>
        <p:txBody>
          <a:bodyPr/>
          <a:lstStyle/>
          <a:p>
            <a:fld id="{DF4CC115-54E5-984E-AD3C-6B56E31ECD4C}" type="datetimeFigureOut">
              <a:rPr lang="en-US" smtClean="0"/>
              <a:t>5/14/26</a:t>
            </a:fld>
            <a:endParaRPr lang="en-US" dirty="0"/>
          </a:p>
        </p:txBody>
      </p:sp>
      <p:sp>
        <p:nvSpPr>
          <p:cNvPr id="4" name="Footer Placeholder 3">
            <a:extLst>
              <a:ext uri="{FF2B5EF4-FFF2-40B4-BE49-F238E27FC236}">
                <a16:creationId xmlns:a16="http://schemas.microsoft.com/office/drawing/2014/main" id="{7E71A644-0ED9-31F0-A6E6-4029B31590B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76AAAC-8BFA-CA0A-2CC5-8633E61EBEC5}"/>
              </a:ext>
            </a:extLst>
          </p:cNvPr>
          <p:cNvSpPr>
            <a:spLocks noGrp="1"/>
          </p:cNvSpPr>
          <p:nvPr>
            <p:ph type="sldNum" sz="quarter" idx="12"/>
          </p:nvPr>
        </p:nvSpPr>
        <p:spPr/>
        <p:txBody>
          <a:bodyPr/>
          <a:lstStyle/>
          <a:p>
            <a:fld id="{F626F818-F44C-9945-935D-887374C82683}" type="slidenum">
              <a:rPr lang="en-US" smtClean="0"/>
              <a:t>‹#›</a:t>
            </a:fld>
            <a:endParaRPr lang="en-US" dirty="0"/>
          </a:p>
        </p:txBody>
      </p:sp>
    </p:spTree>
    <p:extLst>
      <p:ext uri="{BB962C8B-B14F-4D97-AF65-F5344CB8AC3E}">
        <p14:creationId xmlns:p14="http://schemas.microsoft.com/office/powerpoint/2010/main" val="137312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3EE6FB-5407-F50E-6D12-7422F0362F14}"/>
              </a:ext>
            </a:extLst>
          </p:cNvPr>
          <p:cNvSpPr>
            <a:spLocks noGrp="1"/>
          </p:cNvSpPr>
          <p:nvPr>
            <p:ph type="dt" sz="half" idx="10"/>
          </p:nvPr>
        </p:nvSpPr>
        <p:spPr/>
        <p:txBody>
          <a:bodyPr/>
          <a:lstStyle/>
          <a:p>
            <a:fld id="{DF4CC115-54E5-984E-AD3C-6B56E31ECD4C}" type="datetimeFigureOut">
              <a:rPr lang="en-US" smtClean="0"/>
              <a:t>5/14/26</a:t>
            </a:fld>
            <a:endParaRPr lang="en-US" dirty="0"/>
          </a:p>
        </p:txBody>
      </p:sp>
      <p:sp>
        <p:nvSpPr>
          <p:cNvPr id="3" name="Footer Placeholder 2">
            <a:extLst>
              <a:ext uri="{FF2B5EF4-FFF2-40B4-BE49-F238E27FC236}">
                <a16:creationId xmlns:a16="http://schemas.microsoft.com/office/drawing/2014/main" id="{C1C08184-7D86-5B4F-6E7D-845467902FA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B004B35-911B-DF44-5D49-0005760B38DA}"/>
              </a:ext>
            </a:extLst>
          </p:cNvPr>
          <p:cNvSpPr>
            <a:spLocks noGrp="1"/>
          </p:cNvSpPr>
          <p:nvPr>
            <p:ph type="sldNum" sz="quarter" idx="12"/>
          </p:nvPr>
        </p:nvSpPr>
        <p:spPr/>
        <p:txBody>
          <a:bodyPr/>
          <a:lstStyle/>
          <a:p>
            <a:fld id="{F626F818-F44C-9945-935D-887374C82683}" type="slidenum">
              <a:rPr lang="en-US" smtClean="0"/>
              <a:t>‹#›</a:t>
            </a:fld>
            <a:endParaRPr lang="en-US" dirty="0"/>
          </a:p>
        </p:txBody>
      </p:sp>
    </p:spTree>
    <p:extLst>
      <p:ext uri="{BB962C8B-B14F-4D97-AF65-F5344CB8AC3E}">
        <p14:creationId xmlns:p14="http://schemas.microsoft.com/office/powerpoint/2010/main" val="420078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9DD4-096C-7621-22FA-C91FDE1D02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105BAB-9508-BE35-6155-AAF2DE19CA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8B1DCF-30F4-5312-2BBD-175D0898C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78E11C-A697-1FD1-E47F-1EADF5C4BD61}"/>
              </a:ext>
            </a:extLst>
          </p:cNvPr>
          <p:cNvSpPr>
            <a:spLocks noGrp="1"/>
          </p:cNvSpPr>
          <p:nvPr>
            <p:ph type="dt" sz="half" idx="10"/>
          </p:nvPr>
        </p:nvSpPr>
        <p:spPr/>
        <p:txBody>
          <a:bodyPr/>
          <a:lstStyle/>
          <a:p>
            <a:fld id="{DF4CC115-54E5-984E-AD3C-6B56E31ECD4C}" type="datetimeFigureOut">
              <a:rPr lang="en-US" smtClean="0"/>
              <a:t>5/14/26</a:t>
            </a:fld>
            <a:endParaRPr lang="en-US" dirty="0"/>
          </a:p>
        </p:txBody>
      </p:sp>
      <p:sp>
        <p:nvSpPr>
          <p:cNvPr id="6" name="Footer Placeholder 5">
            <a:extLst>
              <a:ext uri="{FF2B5EF4-FFF2-40B4-BE49-F238E27FC236}">
                <a16:creationId xmlns:a16="http://schemas.microsoft.com/office/drawing/2014/main" id="{71A18662-6367-ADFB-AFF6-CB3DFD4E6B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49352D-40CA-CA2E-8599-32C63E5C470D}"/>
              </a:ext>
            </a:extLst>
          </p:cNvPr>
          <p:cNvSpPr>
            <a:spLocks noGrp="1"/>
          </p:cNvSpPr>
          <p:nvPr>
            <p:ph type="sldNum" sz="quarter" idx="12"/>
          </p:nvPr>
        </p:nvSpPr>
        <p:spPr/>
        <p:txBody>
          <a:bodyPr/>
          <a:lstStyle/>
          <a:p>
            <a:fld id="{F626F818-F44C-9945-935D-887374C82683}" type="slidenum">
              <a:rPr lang="en-US" smtClean="0"/>
              <a:t>‹#›</a:t>
            </a:fld>
            <a:endParaRPr lang="en-US" dirty="0"/>
          </a:p>
        </p:txBody>
      </p:sp>
    </p:spTree>
    <p:extLst>
      <p:ext uri="{BB962C8B-B14F-4D97-AF65-F5344CB8AC3E}">
        <p14:creationId xmlns:p14="http://schemas.microsoft.com/office/powerpoint/2010/main" val="336300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10214-5738-0544-A079-978F90008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F856F7-2985-0E7D-17C9-9B4E4301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CF3FFA2-63E5-BE47-5275-F814CBB28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A90C58-A22B-ABCC-59AD-9506F4AE20FA}"/>
              </a:ext>
            </a:extLst>
          </p:cNvPr>
          <p:cNvSpPr>
            <a:spLocks noGrp="1"/>
          </p:cNvSpPr>
          <p:nvPr>
            <p:ph type="dt" sz="half" idx="10"/>
          </p:nvPr>
        </p:nvSpPr>
        <p:spPr/>
        <p:txBody>
          <a:bodyPr/>
          <a:lstStyle/>
          <a:p>
            <a:fld id="{DF4CC115-54E5-984E-AD3C-6B56E31ECD4C}" type="datetimeFigureOut">
              <a:rPr lang="en-US" smtClean="0"/>
              <a:t>5/14/26</a:t>
            </a:fld>
            <a:endParaRPr lang="en-US" dirty="0"/>
          </a:p>
        </p:txBody>
      </p:sp>
      <p:sp>
        <p:nvSpPr>
          <p:cNvPr id="6" name="Footer Placeholder 5">
            <a:extLst>
              <a:ext uri="{FF2B5EF4-FFF2-40B4-BE49-F238E27FC236}">
                <a16:creationId xmlns:a16="http://schemas.microsoft.com/office/drawing/2014/main" id="{4B200B49-B815-ED0F-066D-123D32F83D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A955AD-BEA6-3A55-6F68-5749B4BF3CB0}"/>
              </a:ext>
            </a:extLst>
          </p:cNvPr>
          <p:cNvSpPr>
            <a:spLocks noGrp="1"/>
          </p:cNvSpPr>
          <p:nvPr>
            <p:ph type="sldNum" sz="quarter" idx="12"/>
          </p:nvPr>
        </p:nvSpPr>
        <p:spPr/>
        <p:txBody>
          <a:bodyPr/>
          <a:lstStyle/>
          <a:p>
            <a:fld id="{F626F818-F44C-9945-935D-887374C82683}" type="slidenum">
              <a:rPr lang="en-US" smtClean="0"/>
              <a:t>‹#›</a:t>
            </a:fld>
            <a:endParaRPr lang="en-US" dirty="0"/>
          </a:p>
        </p:txBody>
      </p:sp>
    </p:spTree>
    <p:extLst>
      <p:ext uri="{BB962C8B-B14F-4D97-AF65-F5344CB8AC3E}">
        <p14:creationId xmlns:p14="http://schemas.microsoft.com/office/powerpoint/2010/main" val="3953432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4E5853-BBC2-0D45-6944-84C46E9FC6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B73CCC-2956-E3D9-C840-6E47F7FFDF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010AC-EDE3-0EF6-0AAB-79F2C7D6D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4CC115-54E5-984E-AD3C-6B56E31ECD4C}" type="datetimeFigureOut">
              <a:rPr lang="en-US" smtClean="0"/>
              <a:t>5/14/26</a:t>
            </a:fld>
            <a:endParaRPr lang="en-US" dirty="0"/>
          </a:p>
        </p:txBody>
      </p:sp>
      <p:sp>
        <p:nvSpPr>
          <p:cNvPr id="5" name="Footer Placeholder 4">
            <a:extLst>
              <a:ext uri="{FF2B5EF4-FFF2-40B4-BE49-F238E27FC236}">
                <a16:creationId xmlns:a16="http://schemas.microsoft.com/office/drawing/2014/main" id="{CF4480D3-6EBB-FC14-7F16-233B39569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2E54DAB-4986-088C-DBD8-579F5270A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26F818-F44C-9945-935D-887374C82683}" type="slidenum">
              <a:rPr lang="en-US" smtClean="0"/>
              <a:t>‹#›</a:t>
            </a:fld>
            <a:endParaRPr lang="en-US" dirty="0"/>
          </a:p>
        </p:txBody>
      </p:sp>
    </p:spTree>
    <p:extLst>
      <p:ext uri="{BB962C8B-B14F-4D97-AF65-F5344CB8AC3E}">
        <p14:creationId xmlns:p14="http://schemas.microsoft.com/office/powerpoint/2010/main" val="1195733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C1E2-9735-FB94-3865-9BBAA2E027E1}"/>
              </a:ext>
            </a:extLst>
          </p:cNvPr>
          <p:cNvSpPr>
            <a:spLocks noGrp="1"/>
          </p:cNvSpPr>
          <p:nvPr>
            <p:ph type="ctrTitle"/>
          </p:nvPr>
        </p:nvSpPr>
        <p:spPr/>
        <p:txBody>
          <a:bodyPr>
            <a:normAutofit fontScale="90000"/>
          </a:bodyPr>
          <a:lstStyle/>
          <a:p>
            <a:r>
              <a:rPr lang="en-US" dirty="0">
                <a:solidFill>
                  <a:srgbClr val="0070C0"/>
                </a:solidFill>
              </a:rPr>
              <a:t>A Celebration of Life </a:t>
            </a:r>
            <a:br>
              <a:rPr lang="en-US" dirty="0">
                <a:solidFill>
                  <a:srgbClr val="0070C0"/>
                </a:solidFill>
              </a:rPr>
            </a:br>
            <a:r>
              <a:rPr lang="en-US" dirty="0">
                <a:solidFill>
                  <a:srgbClr val="0070C0"/>
                </a:solidFill>
              </a:rPr>
              <a:t>For</a:t>
            </a:r>
            <a:br>
              <a:rPr lang="en-US" dirty="0">
                <a:solidFill>
                  <a:srgbClr val="C00000"/>
                </a:solidFill>
              </a:rPr>
            </a:br>
            <a:r>
              <a:rPr lang="en-US" dirty="0">
                <a:solidFill>
                  <a:srgbClr val="C00000"/>
                </a:solidFill>
              </a:rPr>
              <a:t>Robert Michael Kelaghan</a:t>
            </a:r>
          </a:p>
        </p:txBody>
      </p:sp>
      <p:sp>
        <p:nvSpPr>
          <p:cNvPr id="3" name="Subtitle 2">
            <a:extLst>
              <a:ext uri="{FF2B5EF4-FFF2-40B4-BE49-F238E27FC236}">
                <a16:creationId xmlns:a16="http://schemas.microsoft.com/office/drawing/2014/main" id="{AD851A51-ED16-F588-6674-F7C47EA9DB38}"/>
              </a:ext>
            </a:extLst>
          </p:cNvPr>
          <p:cNvSpPr>
            <a:spLocks noGrp="1"/>
          </p:cNvSpPr>
          <p:nvPr>
            <p:ph type="subTitle" idx="1"/>
          </p:nvPr>
        </p:nvSpPr>
        <p:spPr>
          <a:xfrm>
            <a:off x="1393371" y="3695344"/>
            <a:ext cx="9144000" cy="2156816"/>
          </a:xfrm>
        </p:spPr>
        <p:txBody>
          <a:bodyPr>
            <a:normAutofit fontScale="62500" lnSpcReduction="20000"/>
          </a:bodyPr>
          <a:lstStyle/>
          <a:p>
            <a:r>
              <a:rPr lang="en-US" sz="5100" b="1" dirty="0">
                <a:solidFill>
                  <a:srgbClr val="7030A0"/>
                </a:solidFill>
              </a:rPr>
              <a:t>Born July 30th 1948 Providence, RI</a:t>
            </a:r>
          </a:p>
          <a:p>
            <a:r>
              <a:rPr lang="en-US" sz="5100" b="1" dirty="0">
                <a:solidFill>
                  <a:srgbClr val="7030A0"/>
                </a:solidFill>
              </a:rPr>
              <a:t>Died January 13, 2026 Sacramento, CA  </a:t>
            </a:r>
          </a:p>
          <a:p>
            <a:endParaRPr lang="en-US" sz="5100" b="1" dirty="0">
              <a:solidFill>
                <a:srgbClr val="7030A0"/>
              </a:solidFill>
            </a:endParaRPr>
          </a:p>
          <a:p>
            <a:r>
              <a:rPr lang="en-US" sz="5200" b="1" dirty="0">
                <a:solidFill>
                  <a:srgbClr val="7030A0"/>
                </a:solidFill>
              </a:rPr>
              <a:t>An Amazing, Soul-Filled Life, Very Well Lived</a:t>
            </a:r>
          </a:p>
        </p:txBody>
      </p:sp>
    </p:spTree>
    <p:extLst>
      <p:ext uri="{BB962C8B-B14F-4D97-AF65-F5344CB8AC3E}">
        <p14:creationId xmlns:p14="http://schemas.microsoft.com/office/powerpoint/2010/main" val="2320601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C52B-5D3D-2A26-A51C-F873A5A02ABE}"/>
              </a:ext>
            </a:extLst>
          </p:cNvPr>
          <p:cNvSpPr>
            <a:spLocks noGrp="1"/>
          </p:cNvSpPr>
          <p:nvPr>
            <p:ph type="title"/>
          </p:nvPr>
        </p:nvSpPr>
        <p:spPr/>
        <p:txBody>
          <a:bodyPr>
            <a:normAutofit fontScale="90000"/>
          </a:bodyPr>
          <a:lstStyle/>
          <a:p>
            <a:pPr algn="ctr"/>
            <a:r>
              <a:rPr lang="en-US" b="1" dirty="0">
                <a:solidFill>
                  <a:srgbClr val="C00000"/>
                </a:solidFill>
              </a:rPr>
              <a:t>Many Thanks For Today’s  Lunch Go To </a:t>
            </a:r>
            <a:br>
              <a:rPr lang="en-US" b="1" dirty="0">
                <a:solidFill>
                  <a:srgbClr val="C00000"/>
                </a:solidFill>
              </a:rPr>
            </a:br>
            <a:r>
              <a:rPr lang="en-US" b="1" dirty="0">
                <a:solidFill>
                  <a:srgbClr val="C00000"/>
                </a:solidFill>
              </a:rPr>
              <a:t>Chef  </a:t>
            </a:r>
            <a:r>
              <a:rPr lang="en-US" b="1" u="sng" dirty="0">
                <a:solidFill>
                  <a:srgbClr val="C00000"/>
                </a:solidFill>
              </a:rPr>
              <a:t>Kelly Tejada of </a:t>
            </a:r>
            <a:r>
              <a:rPr lang="en-US" b="1" i="1" u="sng" dirty="0">
                <a:solidFill>
                  <a:srgbClr val="C00000"/>
                </a:solidFill>
              </a:rPr>
              <a:t>Moonshine Organics</a:t>
            </a:r>
          </a:p>
        </p:txBody>
      </p:sp>
      <p:sp>
        <p:nvSpPr>
          <p:cNvPr id="4" name="Text Placeholder 3">
            <a:extLst>
              <a:ext uri="{FF2B5EF4-FFF2-40B4-BE49-F238E27FC236}">
                <a16:creationId xmlns:a16="http://schemas.microsoft.com/office/drawing/2014/main" id="{934D9FAF-250C-CC84-4EC9-936F159BA8E9}"/>
              </a:ext>
            </a:extLst>
          </p:cNvPr>
          <p:cNvSpPr>
            <a:spLocks noGrp="1"/>
          </p:cNvSpPr>
          <p:nvPr>
            <p:ph type="body" sz="half" idx="2"/>
          </p:nvPr>
        </p:nvSpPr>
        <p:spPr>
          <a:xfrm>
            <a:off x="839788" y="2057400"/>
            <a:ext cx="3932237" cy="4561114"/>
          </a:xfrm>
        </p:spPr>
        <p:txBody>
          <a:bodyPr>
            <a:normAutofit fontScale="92500" lnSpcReduction="20000"/>
          </a:bodyPr>
          <a:lstStyle/>
          <a:p>
            <a:pPr algn="ctr"/>
            <a:r>
              <a:rPr lang="en-US" dirty="0"/>
              <a:t> </a:t>
            </a:r>
            <a:r>
              <a:rPr lang="en-US" sz="3200" dirty="0">
                <a:solidFill>
                  <a:srgbClr val="FF0000"/>
                </a:solidFill>
              </a:rPr>
              <a:t>Kelly specializes in plant-based vegetarian world cuisine. She caters and offers meal prep services and is trained to provide individualized Ayurvedic healing diets. She’s also the tech genius who helped with our Evites and </a:t>
            </a:r>
            <a:r>
              <a:rPr lang="en-US" sz="3200" dirty="0" err="1">
                <a:solidFill>
                  <a:srgbClr val="FF0000"/>
                </a:solidFill>
              </a:rPr>
              <a:t>SpotFund</a:t>
            </a:r>
            <a:r>
              <a:rPr lang="en-US" sz="3200" dirty="0">
                <a:solidFill>
                  <a:srgbClr val="FF0000"/>
                </a:solidFill>
              </a:rPr>
              <a:t> </a:t>
            </a:r>
          </a:p>
        </p:txBody>
      </p:sp>
      <p:pic>
        <p:nvPicPr>
          <p:cNvPr id="12" name="Picture Placeholder 5">
            <a:extLst>
              <a:ext uri="{FF2B5EF4-FFF2-40B4-BE49-F238E27FC236}">
                <a16:creationId xmlns:a16="http://schemas.microsoft.com/office/drawing/2014/main" id="{DC180661-2964-4150-8543-5EF59FCC7F7C}"/>
              </a:ext>
            </a:extLst>
          </p:cNvPr>
          <p:cNvPicPr>
            <a:picLocks noGrp="1" noChangeAspect="1"/>
          </p:cNvPicPr>
          <p:nvPr>
            <p:ph type="pic" idx="1"/>
          </p:nvPr>
        </p:nvPicPr>
        <p:blipFill>
          <a:blip r:embed="rId2"/>
          <a:srcRect t="19492" b="19492"/>
          <a:stretch>
            <a:fillRect/>
          </a:stretch>
        </p:blipFill>
        <p:spPr>
          <a:xfrm>
            <a:off x="5140036" y="-1016924"/>
            <a:ext cx="10659342" cy="9418320"/>
          </a:xfrm>
        </p:spPr>
      </p:pic>
    </p:spTree>
    <p:extLst>
      <p:ext uri="{BB962C8B-B14F-4D97-AF65-F5344CB8AC3E}">
        <p14:creationId xmlns:p14="http://schemas.microsoft.com/office/powerpoint/2010/main" val="36875346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6342E-B53B-BAFE-D620-548DB106358C}"/>
              </a:ext>
            </a:extLst>
          </p:cNvPr>
          <p:cNvSpPr>
            <a:spLocks noGrp="1"/>
          </p:cNvSpPr>
          <p:nvPr>
            <p:ph type="title"/>
          </p:nvPr>
        </p:nvSpPr>
        <p:spPr/>
        <p:txBody>
          <a:bodyPr/>
          <a:lstStyle/>
          <a:p>
            <a:pPr algn="ctr"/>
            <a:r>
              <a:rPr lang="en-US" dirty="0"/>
              <a:t>Polestar 2008 Building Dorms, Kitchen, Meditation Center and Gardens</a:t>
            </a:r>
          </a:p>
        </p:txBody>
      </p:sp>
      <p:pic>
        <p:nvPicPr>
          <p:cNvPr id="12" name="Content Placeholder 11" descr="A group of people working on a wooden structure&#10;&#10;AI-generated content may be incorrect.">
            <a:extLst>
              <a:ext uri="{FF2B5EF4-FFF2-40B4-BE49-F238E27FC236}">
                <a16:creationId xmlns:a16="http://schemas.microsoft.com/office/drawing/2014/main" id="{8D68F176-C6B7-66A6-6655-FF421653C40F}"/>
              </a:ext>
            </a:extLst>
          </p:cNvPr>
          <p:cNvPicPr>
            <a:picLocks noGrp="1" noChangeAspect="1"/>
          </p:cNvPicPr>
          <p:nvPr>
            <p:ph sz="half" idx="2"/>
          </p:nvPr>
        </p:nvPicPr>
        <p:blipFill>
          <a:blip r:embed="rId2"/>
          <a:stretch>
            <a:fillRect/>
          </a:stretch>
        </p:blipFill>
        <p:spPr>
          <a:xfrm>
            <a:off x="5585792" y="1928190"/>
            <a:ext cx="5797662" cy="5029200"/>
          </a:xfrm>
        </p:spPr>
      </p:pic>
      <p:pic>
        <p:nvPicPr>
          <p:cNvPr id="10" name="Content Placeholder 9" descr="A group of people working on a wood pallet&#10;&#10;AI-generated content may be incorrect.">
            <a:extLst>
              <a:ext uri="{FF2B5EF4-FFF2-40B4-BE49-F238E27FC236}">
                <a16:creationId xmlns:a16="http://schemas.microsoft.com/office/drawing/2014/main" id="{6D8676A0-ECC5-E86D-AD7E-874E1A5B9828}"/>
              </a:ext>
            </a:extLst>
          </p:cNvPr>
          <p:cNvPicPr>
            <a:picLocks noGrp="1" noChangeAspect="1"/>
          </p:cNvPicPr>
          <p:nvPr>
            <p:ph sz="half" idx="1"/>
          </p:nvPr>
        </p:nvPicPr>
        <p:blipFill>
          <a:blip r:embed="rId3"/>
          <a:stretch>
            <a:fillRect/>
          </a:stretch>
        </p:blipFill>
        <p:spPr>
          <a:xfrm>
            <a:off x="0" y="1908312"/>
            <a:ext cx="5181600" cy="5049078"/>
          </a:xfrm>
        </p:spPr>
      </p:pic>
    </p:spTree>
    <p:extLst>
      <p:ext uri="{BB962C8B-B14F-4D97-AF65-F5344CB8AC3E}">
        <p14:creationId xmlns:p14="http://schemas.microsoft.com/office/powerpoint/2010/main" val="18794418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67BDD-5268-BCEF-67BE-4500A0F100C2}"/>
              </a:ext>
            </a:extLst>
          </p:cNvPr>
          <p:cNvSpPr>
            <a:spLocks noGrp="1"/>
          </p:cNvSpPr>
          <p:nvPr>
            <p:ph type="title"/>
          </p:nvPr>
        </p:nvSpPr>
        <p:spPr>
          <a:xfrm>
            <a:off x="1017105" y="271818"/>
            <a:ext cx="10515600" cy="1325563"/>
          </a:xfrm>
        </p:spPr>
        <p:txBody>
          <a:bodyPr/>
          <a:lstStyle/>
          <a:p>
            <a:r>
              <a:rPr lang="en-US" b="1" dirty="0">
                <a:solidFill>
                  <a:srgbClr val="FF0000"/>
                </a:solidFill>
              </a:rPr>
              <a:t>Polestar Lava River Before the Fire and lava destroyed the community in 2018</a:t>
            </a:r>
          </a:p>
        </p:txBody>
      </p:sp>
      <p:pic>
        <p:nvPicPr>
          <p:cNvPr id="5" name="Content Placeholder 4" descr="A couple of people smiling at the camera&#10;&#10;AI-generated content may be incorrect.">
            <a:extLst>
              <a:ext uri="{FF2B5EF4-FFF2-40B4-BE49-F238E27FC236}">
                <a16:creationId xmlns:a16="http://schemas.microsoft.com/office/drawing/2014/main" id="{8396CCAB-C7AC-6001-97B4-A8D29D8B791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0800000">
            <a:off x="1660849" y="1597381"/>
            <a:ext cx="7312380" cy="5260618"/>
          </a:xfrm>
        </p:spPr>
      </p:pic>
    </p:spTree>
    <p:extLst>
      <p:ext uri="{BB962C8B-B14F-4D97-AF65-F5344CB8AC3E}">
        <p14:creationId xmlns:p14="http://schemas.microsoft.com/office/powerpoint/2010/main" val="30005589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together&#10;&#10;AI-generated content may be incorrect.">
            <a:extLst>
              <a:ext uri="{FF2B5EF4-FFF2-40B4-BE49-F238E27FC236}">
                <a16:creationId xmlns:a16="http://schemas.microsoft.com/office/drawing/2014/main" id="{E711C834-39B5-F404-445D-6B918DC41D7F}"/>
              </a:ext>
            </a:extLst>
          </p:cNvPr>
          <p:cNvPicPr>
            <a:picLocks noChangeAspect="1"/>
          </p:cNvPicPr>
          <p:nvPr/>
        </p:nvPicPr>
        <p:blipFill>
          <a:blip r:embed="rId2"/>
          <a:stretch>
            <a:fillRect/>
          </a:stretch>
        </p:blipFill>
        <p:spPr>
          <a:xfrm>
            <a:off x="0" y="205273"/>
            <a:ext cx="13515212" cy="6652727"/>
          </a:xfrm>
          <a:prstGeom prst="rect">
            <a:avLst/>
          </a:prstGeom>
        </p:spPr>
      </p:pic>
    </p:spTree>
    <p:extLst>
      <p:ext uri="{BB962C8B-B14F-4D97-AF65-F5344CB8AC3E}">
        <p14:creationId xmlns:p14="http://schemas.microsoft.com/office/powerpoint/2010/main" val="3091989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F2075D-E075-B052-F5A3-753C0FBBD01A}"/>
              </a:ext>
            </a:extLst>
          </p:cNvPr>
          <p:cNvPicPr>
            <a:picLocks noChangeAspect="1"/>
          </p:cNvPicPr>
          <p:nvPr/>
        </p:nvPicPr>
        <p:blipFill>
          <a:blip r:embed="rId2"/>
          <a:stretch>
            <a:fillRect/>
          </a:stretch>
        </p:blipFill>
        <p:spPr>
          <a:xfrm>
            <a:off x="1981200" y="285750"/>
            <a:ext cx="9308170" cy="11140440"/>
          </a:xfrm>
          <a:prstGeom prst="rect">
            <a:avLst/>
          </a:prstGeom>
        </p:spPr>
      </p:pic>
    </p:spTree>
    <p:extLst>
      <p:ext uri="{BB962C8B-B14F-4D97-AF65-F5344CB8AC3E}">
        <p14:creationId xmlns:p14="http://schemas.microsoft.com/office/powerpoint/2010/main" val="39339825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D1319-1FDA-943A-9789-C20F38A45195}"/>
              </a:ext>
            </a:extLst>
          </p:cNvPr>
          <p:cNvSpPr>
            <a:spLocks noGrp="1"/>
          </p:cNvSpPr>
          <p:nvPr>
            <p:ph type="title"/>
          </p:nvPr>
        </p:nvSpPr>
        <p:spPr>
          <a:xfrm>
            <a:off x="831850" y="284975"/>
            <a:ext cx="10515600" cy="1500187"/>
          </a:xfrm>
        </p:spPr>
        <p:txBody>
          <a:bodyPr>
            <a:normAutofit fontScale="90000"/>
          </a:bodyPr>
          <a:lstStyle/>
          <a:p>
            <a:pPr algn="ctr"/>
            <a:r>
              <a:rPr lang="en-US" b="1" dirty="0"/>
              <a:t>“</a:t>
            </a:r>
            <a:r>
              <a:rPr lang="en-US" b="1" dirty="0">
                <a:solidFill>
                  <a:srgbClr val="7030A0"/>
                </a:solidFill>
              </a:rPr>
              <a:t>You Can Just Say </a:t>
            </a:r>
            <a:r>
              <a:rPr lang="en-US" b="1" dirty="0">
                <a:solidFill>
                  <a:srgbClr val="C00000"/>
                </a:solidFill>
              </a:rPr>
              <a:t>Om</a:t>
            </a:r>
            <a:r>
              <a:rPr lang="en-US" b="1" dirty="0">
                <a:solidFill>
                  <a:srgbClr val="7030A0"/>
                </a:solidFill>
              </a:rPr>
              <a:t> </a:t>
            </a:r>
            <a:br>
              <a:rPr lang="en-US" b="1" dirty="0">
                <a:solidFill>
                  <a:srgbClr val="7030A0"/>
                </a:solidFill>
              </a:rPr>
            </a:br>
            <a:r>
              <a:rPr lang="en-US" b="1" dirty="0">
                <a:solidFill>
                  <a:srgbClr val="7030A0"/>
                </a:solidFill>
              </a:rPr>
              <a:t>And It  Will Be Ok”</a:t>
            </a:r>
          </a:p>
        </p:txBody>
      </p:sp>
      <p:sp>
        <p:nvSpPr>
          <p:cNvPr id="3" name="Text Placeholder 2">
            <a:extLst>
              <a:ext uri="{FF2B5EF4-FFF2-40B4-BE49-F238E27FC236}">
                <a16:creationId xmlns:a16="http://schemas.microsoft.com/office/drawing/2014/main" id="{FD94CC34-B517-D0EE-C933-6879C3A2C18A}"/>
              </a:ext>
            </a:extLst>
          </p:cNvPr>
          <p:cNvSpPr>
            <a:spLocks noGrp="1"/>
          </p:cNvSpPr>
          <p:nvPr>
            <p:ph type="body" idx="1"/>
          </p:nvPr>
        </p:nvSpPr>
        <p:spPr>
          <a:xfrm>
            <a:off x="831850" y="1785163"/>
            <a:ext cx="10515600" cy="4304488"/>
          </a:xfrm>
        </p:spPr>
        <p:txBody>
          <a:bodyPr>
            <a:normAutofit fontScale="92500"/>
          </a:bodyPr>
          <a:lstStyle/>
          <a:p>
            <a:r>
              <a:rPr lang="en-US" dirty="0">
                <a:solidFill>
                  <a:srgbClr val="C00000"/>
                </a:solidFill>
              </a:rPr>
              <a:t> </a:t>
            </a:r>
            <a:r>
              <a:rPr lang="en-US" sz="4000" dirty="0">
                <a:solidFill>
                  <a:schemeClr val="tx1"/>
                </a:solidFill>
              </a:rPr>
              <a:t>In a touching Facebook Post After Robert’s Passing one of his  </a:t>
            </a:r>
            <a:r>
              <a:rPr lang="en-US" sz="4000" b="1" u="sng" dirty="0">
                <a:solidFill>
                  <a:schemeClr val="tx1"/>
                </a:solidFill>
              </a:rPr>
              <a:t>Polestar Community  </a:t>
            </a:r>
            <a:r>
              <a:rPr lang="en-US" sz="4000" dirty="0">
                <a:solidFill>
                  <a:schemeClr val="tx1"/>
                </a:solidFill>
              </a:rPr>
              <a:t>roommates recounted a memory that was ”so Robert.” Once when they needed to kill a large nest of poisonous spiders the woman said she felt guilty ending their lives.  Robert told her, “just say Om and it’ll be ok.”  Upon hearing of his death she wrote, Robert was such a kind and good man I’ll never forget him.”</a:t>
            </a:r>
            <a:endParaRPr lang="en-US" sz="4000" dirty="0">
              <a:solidFill>
                <a:schemeClr val="tx2"/>
              </a:solidFill>
            </a:endParaRPr>
          </a:p>
        </p:txBody>
      </p:sp>
    </p:spTree>
    <p:extLst>
      <p:ext uri="{BB962C8B-B14F-4D97-AF65-F5344CB8AC3E}">
        <p14:creationId xmlns:p14="http://schemas.microsoft.com/office/powerpoint/2010/main" val="36079951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205F11-8186-5B22-B208-EE179D3FDB50}"/>
              </a:ext>
            </a:extLst>
          </p:cNvPr>
          <p:cNvPicPr>
            <a:picLocks noChangeAspect="1"/>
          </p:cNvPicPr>
          <p:nvPr/>
        </p:nvPicPr>
        <p:blipFill>
          <a:blip r:embed="rId2"/>
          <a:srcRect l="19227" r="12266"/>
          <a:stretch>
            <a:fillRect/>
          </a:stretch>
        </p:blipFill>
        <p:spPr>
          <a:xfrm>
            <a:off x="3486149" y="-266700"/>
            <a:ext cx="7133066" cy="13807440"/>
          </a:xfrm>
          <a:prstGeom prst="rect">
            <a:avLst/>
          </a:prstGeom>
        </p:spPr>
      </p:pic>
    </p:spTree>
    <p:extLst>
      <p:ext uri="{BB962C8B-B14F-4D97-AF65-F5344CB8AC3E}">
        <p14:creationId xmlns:p14="http://schemas.microsoft.com/office/powerpoint/2010/main" val="1834590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olcano erupting with lava flowing into the ground&#10;&#10;AI-generated content may be incorrect.">
            <a:extLst>
              <a:ext uri="{FF2B5EF4-FFF2-40B4-BE49-F238E27FC236}">
                <a16:creationId xmlns:a16="http://schemas.microsoft.com/office/drawing/2014/main" id="{34CC31C4-7E92-0BD8-7BD4-E522E7DF38F6}"/>
              </a:ext>
            </a:extLst>
          </p:cNvPr>
          <p:cNvPicPr>
            <a:picLocks noChangeAspect="1"/>
          </p:cNvPicPr>
          <p:nvPr/>
        </p:nvPicPr>
        <p:blipFill>
          <a:blip r:embed="rId2"/>
          <a:stretch>
            <a:fillRect/>
          </a:stretch>
        </p:blipFill>
        <p:spPr>
          <a:xfrm>
            <a:off x="-1" y="0"/>
            <a:ext cx="11829143" cy="6847477"/>
          </a:xfrm>
          <a:prstGeom prst="rect">
            <a:avLst/>
          </a:prstGeom>
        </p:spPr>
      </p:pic>
    </p:spTree>
    <p:extLst>
      <p:ext uri="{BB962C8B-B14F-4D97-AF65-F5344CB8AC3E}">
        <p14:creationId xmlns:p14="http://schemas.microsoft.com/office/powerpoint/2010/main" val="27380384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C163-D81E-7D58-1A7F-F93DE21F6392}"/>
              </a:ext>
            </a:extLst>
          </p:cNvPr>
          <p:cNvSpPr>
            <a:spLocks noGrp="1"/>
          </p:cNvSpPr>
          <p:nvPr>
            <p:ph type="title"/>
          </p:nvPr>
        </p:nvSpPr>
        <p:spPr>
          <a:xfrm>
            <a:off x="831850" y="148856"/>
            <a:ext cx="10515600" cy="6267442"/>
          </a:xfrm>
        </p:spPr>
        <p:txBody>
          <a:bodyPr>
            <a:normAutofit fontScale="90000"/>
          </a:bodyPr>
          <a:lstStyle/>
          <a:p>
            <a:pPr algn="ctr"/>
            <a:r>
              <a:rPr lang="en-US" b="1" dirty="0">
                <a:solidFill>
                  <a:srgbClr val="FFC000"/>
                </a:solidFill>
              </a:rPr>
              <a:t>“Good Company Will Make You Good.”</a:t>
            </a:r>
            <a:r>
              <a:rPr lang="en-US" dirty="0"/>
              <a:t> </a:t>
            </a:r>
            <a:br>
              <a:rPr lang="en-US" dirty="0"/>
            </a:br>
            <a:r>
              <a:rPr lang="en-US" dirty="0"/>
              <a:t>Ongoing spiritual practice support from years of meditation groups at Bruce and Carol </a:t>
            </a:r>
            <a:r>
              <a:rPr lang="en-US" dirty="0" err="1"/>
              <a:t>Malnor’s</a:t>
            </a:r>
            <a:r>
              <a:rPr lang="en-US" dirty="0"/>
              <a:t> house in </a:t>
            </a:r>
            <a:r>
              <a:rPr lang="en-US" dirty="0" err="1"/>
              <a:t>PennValley</a:t>
            </a:r>
            <a:r>
              <a:rPr lang="en-US" dirty="0"/>
              <a:t>. On Easter this group hiked the Buttermilk Trail and made rock </a:t>
            </a:r>
            <a:r>
              <a:rPr lang="en-US" dirty="0" err="1"/>
              <a:t>pitcairns</a:t>
            </a:r>
            <a:r>
              <a:rPr lang="en-US" dirty="0"/>
              <a:t> of their prayers</a:t>
            </a:r>
          </a:p>
        </p:txBody>
      </p:sp>
      <p:sp>
        <p:nvSpPr>
          <p:cNvPr id="3" name="Text Placeholder 2">
            <a:extLst>
              <a:ext uri="{FF2B5EF4-FFF2-40B4-BE49-F238E27FC236}">
                <a16:creationId xmlns:a16="http://schemas.microsoft.com/office/drawing/2014/main" id="{08A8532D-3740-0583-E3B2-96A992BC797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843878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CE134-5244-6F50-8C69-7FD2956947E7}"/>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058F5C30-5502-275D-3838-9989917F0F4A}"/>
              </a:ext>
            </a:extLst>
          </p:cNvPr>
          <p:cNvPicPr>
            <a:picLocks noGrp="1" noChangeAspect="1"/>
          </p:cNvPicPr>
          <p:nvPr>
            <p:ph idx="1"/>
          </p:nvPr>
        </p:nvPicPr>
        <p:blipFill>
          <a:blip r:embed="rId2"/>
          <a:srcRect l="1837" t="7285" r="-1837" b="49244"/>
          <a:stretch>
            <a:fillRect/>
          </a:stretch>
        </p:blipFill>
        <p:spPr>
          <a:xfrm>
            <a:off x="838200" y="171450"/>
            <a:ext cx="11087100" cy="6477000"/>
          </a:xfrm>
        </p:spPr>
      </p:pic>
    </p:spTree>
    <p:extLst>
      <p:ext uri="{BB962C8B-B14F-4D97-AF65-F5344CB8AC3E}">
        <p14:creationId xmlns:p14="http://schemas.microsoft.com/office/powerpoint/2010/main" val="17153472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D0A0D0-3BCD-CD4B-3FFF-269E618D129D}"/>
              </a:ext>
            </a:extLst>
          </p:cNvPr>
          <p:cNvPicPr>
            <a:picLocks noChangeAspect="1"/>
          </p:cNvPicPr>
          <p:nvPr/>
        </p:nvPicPr>
        <p:blipFill>
          <a:blip r:embed="rId2"/>
          <a:srcRect l="17192" t="1814" r="7369" b="-1814"/>
          <a:stretch>
            <a:fillRect/>
          </a:stretch>
        </p:blipFill>
        <p:spPr>
          <a:xfrm>
            <a:off x="2332653" y="-653142"/>
            <a:ext cx="8024328" cy="15587720"/>
          </a:xfrm>
          <a:prstGeom prst="rect">
            <a:avLst/>
          </a:prstGeom>
        </p:spPr>
      </p:pic>
    </p:spTree>
    <p:extLst>
      <p:ext uri="{BB962C8B-B14F-4D97-AF65-F5344CB8AC3E}">
        <p14:creationId xmlns:p14="http://schemas.microsoft.com/office/powerpoint/2010/main" val="1213536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AC41-BE02-30B7-F45C-FD10B4F87B08}"/>
              </a:ext>
            </a:extLst>
          </p:cNvPr>
          <p:cNvSpPr>
            <a:spLocks noGrp="1"/>
          </p:cNvSpPr>
          <p:nvPr>
            <p:ph type="title"/>
          </p:nvPr>
        </p:nvSpPr>
        <p:spPr>
          <a:xfrm rot="10800000" flipV="1">
            <a:off x="836612" y="2057399"/>
            <a:ext cx="3935413" cy="235857"/>
          </a:xfrm>
        </p:spPr>
        <p:txBody>
          <a:bodyPr>
            <a:noAutofit/>
          </a:bodyPr>
          <a:lstStyle/>
          <a:p>
            <a:r>
              <a:rPr lang="en-US" sz="4400" b="1" dirty="0"/>
              <a:t>The Crazy Karma Kirtan Band </a:t>
            </a:r>
          </a:p>
        </p:txBody>
      </p:sp>
      <p:pic>
        <p:nvPicPr>
          <p:cNvPr id="6" name="Picture Placeholder 5" descr="A group of people posing for a photo&#10;&#10;AI-generated content may be incorrect.">
            <a:extLst>
              <a:ext uri="{FF2B5EF4-FFF2-40B4-BE49-F238E27FC236}">
                <a16:creationId xmlns:a16="http://schemas.microsoft.com/office/drawing/2014/main" id="{0054D9EC-A974-355B-FBA0-65ABA090529D}"/>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t="-10986"/>
          <a:stretch>
            <a:fillRect/>
          </a:stretch>
        </p:blipFill>
        <p:spPr>
          <a:xfrm>
            <a:off x="4714239" y="-174172"/>
            <a:ext cx="7477761" cy="6583680"/>
          </a:xfrm>
        </p:spPr>
      </p:pic>
      <p:sp>
        <p:nvSpPr>
          <p:cNvPr id="4" name="Text Placeholder 3">
            <a:extLst>
              <a:ext uri="{FF2B5EF4-FFF2-40B4-BE49-F238E27FC236}">
                <a16:creationId xmlns:a16="http://schemas.microsoft.com/office/drawing/2014/main" id="{2B7A2E27-AEF1-7E65-5446-4B4205B7A5A0}"/>
              </a:ext>
            </a:extLst>
          </p:cNvPr>
          <p:cNvSpPr>
            <a:spLocks noGrp="1"/>
          </p:cNvSpPr>
          <p:nvPr>
            <p:ph type="body" sz="half" idx="2"/>
          </p:nvPr>
        </p:nvSpPr>
        <p:spPr/>
        <p:txBody>
          <a:bodyPr/>
          <a:lstStyle/>
          <a:p>
            <a:endParaRPr lang="en-US" dirty="0"/>
          </a:p>
          <a:p>
            <a:r>
              <a:rPr lang="en-US" sz="4000" b="1" i="1" dirty="0">
                <a:solidFill>
                  <a:srgbClr val="FF0000"/>
                </a:solidFill>
              </a:rPr>
              <a:t>“The live CKKB Bootleg CD”</a:t>
            </a:r>
          </a:p>
          <a:p>
            <a:r>
              <a:rPr lang="en-US" sz="4000" b="1" dirty="0"/>
              <a:t>Is another of his Giveaway CDs</a:t>
            </a:r>
          </a:p>
        </p:txBody>
      </p:sp>
    </p:spTree>
    <p:extLst>
      <p:ext uri="{BB962C8B-B14F-4D97-AF65-F5344CB8AC3E}">
        <p14:creationId xmlns:p14="http://schemas.microsoft.com/office/powerpoint/2010/main" val="20234018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913F8-67C6-2E83-FF01-6750FCD2F438}"/>
              </a:ext>
            </a:extLst>
          </p:cNvPr>
          <p:cNvSpPr>
            <a:spLocks noGrp="1"/>
          </p:cNvSpPr>
          <p:nvPr>
            <p:ph type="title"/>
          </p:nvPr>
        </p:nvSpPr>
        <p:spPr>
          <a:xfrm>
            <a:off x="445477" y="452211"/>
            <a:ext cx="11169580" cy="1879509"/>
          </a:xfrm>
        </p:spPr>
        <p:txBody>
          <a:bodyPr>
            <a:noAutofit/>
          </a:bodyPr>
          <a:lstStyle/>
          <a:p>
            <a:r>
              <a:rPr lang="en-US" b="1" i="1" u="sng" dirty="0">
                <a:solidFill>
                  <a:srgbClr val="00B050"/>
                </a:solidFill>
              </a:rPr>
              <a:t>“Interfaith Kriya Yoga Men’s Group”  </a:t>
            </a:r>
            <a:r>
              <a:rPr lang="en-US" b="1" dirty="0">
                <a:solidFill>
                  <a:srgbClr val="00B050"/>
                </a:solidFill>
              </a:rPr>
              <a:t>Ten Years With Robert: </a:t>
            </a:r>
            <a:r>
              <a:rPr lang="en-US" b="1" i="1" dirty="0">
                <a:solidFill>
                  <a:srgbClr val="00B050"/>
                </a:solidFill>
              </a:rPr>
              <a:t>deep spiritual explorations </a:t>
            </a:r>
            <a:br>
              <a:rPr lang="en-US" b="1" dirty="0">
                <a:solidFill>
                  <a:srgbClr val="00B050"/>
                </a:solidFill>
              </a:rPr>
            </a:br>
            <a:r>
              <a:rPr lang="en-US" b="1" dirty="0">
                <a:solidFill>
                  <a:srgbClr val="00B050"/>
                </a:solidFill>
              </a:rPr>
              <a:t>and soul support through life’s transitions</a:t>
            </a:r>
          </a:p>
        </p:txBody>
      </p:sp>
      <p:pic>
        <p:nvPicPr>
          <p:cNvPr id="6" name="Picture 5">
            <a:extLst>
              <a:ext uri="{FF2B5EF4-FFF2-40B4-BE49-F238E27FC236}">
                <a16:creationId xmlns:a16="http://schemas.microsoft.com/office/drawing/2014/main" id="{40967AB3-ABD1-60AD-33B4-10EB80BB5C96}"/>
              </a:ext>
            </a:extLst>
          </p:cNvPr>
          <p:cNvPicPr>
            <a:picLocks noChangeAspect="1"/>
          </p:cNvPicPr>
          <p:nvPr/>
        </p:nvPicPr>
        <p:blipFill>
          <a:blip r:embed="rId2"/>
          <a:srcRect l="29889" t="2040" r="25441" b="-2869"/>
          <a:stretch>
            <a:fillRect/>
          </a:stretch>
        </p:blipFill>
        <p:spPr>
          <a:xfrm rot="5400000">
            <a:off x="8343429" y="-7522866"/>
            <a:ext cx="4350432" cy="24059610"/>
          </a:xfrm>
          <a:prstGeom prst="rect">
            <a:avLst/>
          </a:prstGeom>
        </p:spPr>
      </p:pic>
    </p:spTree>
    <p:extLst>
      <p:ext uri="{BB962C8B-B14F-4D97-AF65-F5344CB8AC3E}">
        <p14:creationId xmlns:p14="http://schemas.microsoft.com/office/powerpoint/2010/main" val="22278913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A23820-43DC-AA89-8533-24E90291FA51}"/>
              </a:ext>
            </a:extLst>
          </p:cNvPr>
          <p:cNvPicPr>
            <a:picLocks noChangeAspect="1"/>
          </p:cNvPicPr>
          <p:nvPr/>
        </p:nvPicPr>
        <p:blipFill>
          <a:blip r:embed="rId3"/>
          <a:stretch>
            <a:fillRect/>
          </a:stretch>
        </p:blipFill>
        <p:spPr>
          <a:xfrm>
            <a:off x="2967135" y="-1"/>
            <a:ext cx="7819053" cy="8789437"/>
          </a:xfrm>
          <a:prstGeom prst="rect">
            <a:avLst/>
          </a:prstGeom>
        </p:spPr>
      </p:pic>
    </p:spTree>
    <p:extLst>
      <p:ext uri="{BB962C8B-B14F-4D97-AF65-F5344CB8AC3E}">
        <p14:creationId xmlns:p14="http://schemas.microsoft.com/office/powerpoint/2010/main" val="28971383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3B16-8248-19C4-324F-85B85943A762}"/>
              </a:ext>
            </a:extLst>
          </p:cNvPr>
          <p:cNvSpPr>
            <a:spLocks noGrp="1"/>
          </p:cNvSpPr>
          <p:nvPr>
            <p:ph type="title"/>
          </p:nvPr>
        </p:nvSpPr>
        <p:spPr>
          <a:xfrm>
            <a:off x="839788" y="1"/>
            <a:ext cx="3932237" cy="4665784"/>
          </a:xfrm>
        </p:spPr>
        <p:txBody>
          <a:bodyPr>
            <a:normAutofit fontScale="90000"/>
          </a:bodyPr>
          <a:lstStyle/>
          <a:p>
            <a:r>
              <a:rPr lang="en-US" sz="4800" dirty="0">
                <a:solidFill>
                  <a:srgbClr val="FFC000"/>
                </a:solidFill>
              </a:rPr>
              <a:t>Good Company of Fellow </a:t>
            </a:r>
            <a:r>
              <a:rPr lang="en-US" sz="4800" dirty="0" err="1">
                <a:solidFill>
                  <a:srgbClr val="FFC000"/>
                </a:solidFill>
              </a:rPr>
              <a:t>Gurubais</a:t>
            </a:r>
            <a:r>
              <a:rPr lang="en-US" sz="4800" dirty="0">
                <a:solidFill>
                  <a:srgbClr val="FFC000"/>
                </a:solidFill>
              </a:rPr>
              <a:t> on the Path </a:t>
            </a:r>
            <a:r>
              <a:rPr lang="en-US" sz="4800" dirty="0" err="1">
                <a:solidFill>
                  <a:srgbClr val="FFC000"/>
                </a:solidFill>
              </a:rPr>
              <a:t>lnspire</a:t>
            </a:r>
            <a:r>
              <a:rPr lang="en-US" sz="4800" dirty="0">
                <a:solidFill>
                  <a:srgbClr val="FFC000"/>
                </a:solidFill>
              </a:rPr>
              <a:t> Each Other</a:t>
            </a:r>
          </a:p>
        </p:txBody>
      </p:sp>
      <p:pic>
        <p:nvPicPr>
          <p:cNvPr id="6" name="Picture Placeholder 5" descr="A group of men standing next to a statue&#10;&#10;AI-generated content may be incorrect.">
            <a:extLst>
              <a:ext uri="{FF2B5EF4-FFF2-40B4-BE49-F238E27FC236}">
                <a16:creationId xmlns:a16="http://schemas.microsoft.com/office/drawing/2014/main" id="{15DBF3B9-662C-564B-448F-3F8F75AEB14D}"/>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rot="5400000">
            <a:off x="4869714" y="-100867"/>
            <a:ext cx="7221417" cy="7423151"/>
          </a:xfrm>
        </p:spPr>
      </p:pic>
      <p:sp>
        <p:nvSpPr>
          <p:cNvPr id="4" name="Text Placeholder 3">
            <a:extLst>
              <a:ext uri="{FF2B5EF4-FFF2-40B4-BE49-F238E27FC236}">
                <a16:creationId xmlns:a16="http://schemas.microsoft.com/office/drawing/2014/main" id="{78F17A51-E399-1EE0-F0D6-85ABA229A8FA}"/>
              </a:ext>
            </a:extLst>
          </p:cNvPr>
          <p:cNvSpPr>
            <a:spLocks noGrp="1"/>
          </p:cNvSpPr>
          <p:nvPr>
            <p:ph type="body" sz="half" idx="2"/>
          </p:nvPr>
        </p:nvSpPr>
        <p:spPr>
          <a:xfrm>
            <a:off x="0" y="152395"/>
            <a:ext cx="4768849" cy="6016175"/>
          </a:xfrm>
        </p:spPr>
        <p:txBody>
          <a:bodyPr>
            <a:normAutofit/>
          </a:bodyPr>
          <a:lstStyle/>
          <a:p>
            <a:r>
              <a:rPr lang="en-US" sz="3600" dirty="0"/>
              <a:t> </a:t>
            </a:r>
          </a:p>
        </p:txBody>
      </p:sp>
    </p:spTree>
    <p:extLst>
      <p:ext uri="{BB962C8B-B14F-4D97-AF65-F5344CB8AC3E}">
        <p14:creationId xmlns:p14="http://schemas.microsoft.com/office/powerpoint/2010/main" val="33583205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F57EE0E-0459-81FE-192F-2D2DD7E1B7AD}"/>
              </a:ext>
            </a:extLst>
          </p:cNvPr>
          <p:cNvSpPr>
            <a:spLocks noGrp="1"/>
          </p:cNvSpPr>
          <p:nvPr>
            <p:ph type="title"/>
          </p:nvPr>
        </p:nvSpPr>
        <p:spPr>
          <a:xfrm>
            <a:off x="2949299" y="229761"/>
            <a:ext cx="7160357" cy="6247238"/>
          </a:xfrm>
        </p:spPr>
        <p:txBody>
          <a:bodyPr vert="horz" lIns="91440" tIns="45720" rIns="91440" bIns="45720" rtlCol="0" anchor="t">
            <a:noAutofit/>
          </a:bodyPr>
          <a:lstStyle/>
          <a:p>
            <a:pPr algn="r"/>
            <a:r>
              <a:rPr lang="en-US" sz="3600" kern="1200" dirty="0">
                <a:solidFill>
                  <a:srgbClr val="FFFFFF"/>
                </a:solidFill>
                <a:latin typeface="+mj-lt"/>
                <a:ea typeface="+mj-ea"/>
                <a:cs typeface="+mj-cs"/>
              </a:rPr>
              <a:t>2000-2026:  </a:t>
            </a:r>
            <a:r>
              <a:rPr lang="en-US" sz="3600" dirty="0">
                <a:solidFill>
                  <a:srgbClr val="FFFFFF"/>
                </a:solidFill>
              </a:rPr>
              <a:t>E</a:t>
            </a:r>
            <a:r>
              <a:rPr lang="en-US" sz="3600" kern="1200" dirty="0">
                <a:solidFill>
                  <a:srgbClr val="FFFFFF"/>
                </a:solidFill>
                <a:latin typeface="+mj-lt"/>
                <a:ea typeface="+mj-ea"/>
                <a:cs typeface="+mj-cs"/>
              </a:rPr>
              <a:t>conomic and health challenges led to Robert being ’unhoused” and living at Hospitality House for a year then living at the Bret Harte Senior Home in Grass Valley </a:t>
            </a:r>
            <a:r>
              <a:rPr lang="en-US" sz="3600" dirty="0">
                <a:solidFill>
                  <a:srgbClr val="FFFFFF"/>
                </a:solidFill>
              </a:rPr>
              <a:t>.</a:t>
            </a:r>
            <a:r>
              <a:rPr lang="en-US" sz="3600" kern="1200" dirty="0">
                <a:solidFill>
                  <a:srgbClr val="FFFFFF"/>
                </a:solidFill>
                <a:latin typeface="+mj-lt"/>
                <a:ea typeface="+mj-ea"/>
                <a:cs typeface="+mj-cs"/>
              </a:rPr>
              <a:t> </a:t>
            </a:r>
            <a:r>
              <a:rPr lang="en-US" sz="3600" dirty="0">
                <a:solidFill>
                  <a:srgbClr val="FFFFFF"/>
                </a:solidFill>
              </a:rPr>
              <a:t>T</a:t>
            </a:r>
            <a:r>
              <a:rPr lang="en-US" sz="3600" kern="1200" dirty="0">
                <a:solidFill>
                  <a:srgbClr val="FFFFFF"/>
                </a:solidFill>
                <a:latin typeface="+mj-lt"/>
                <a:ea typeface="+mj-ea"/>
                <a:cs typeface="+mj-cs"/>
              </a:rPr>
              <a:t>h</a:t>
            </a:r>
            <a:r>
              <a:rPr lang="en-US" sz="3600" dirty="0">
                <a:solidFill>
                  <a:srgbClr val="FFFFFF"/>
                </a:solidFill>
              </a:rPr>
              <a:t>e last three years he moved into </a:t>
            </a:r>
            <a:r>
              <a:rPr lang="en-US" sz="3600" kern="1200" dirty="0">
                <a:solidFill>
                  <a:srgbClr val="FFFFFF"/>
                </a:solidFill>
                <a:latin typeface="+mj-lt"/>
                <a:ea typeface="+mj-ea"/>
                <a:cs typeface="+mj-cs"/>
              </a:rPr>
              <a:t>Assisted Living and Memory Care at </a:t>
            </a:r>
            <a:r>
              <a:rPr lang="en-US" sz="3600" b="1" u="sng" kern="1200" dirty="0">
                <a:solidFill>
                  <a:srgbClr val="FFFFFF"/>
                </a:solidFill>
                <a:latin typeface="+mj-lt"/>
                <a:ea typeface="+mj-ea"/>
                <a:cs typeface="+mj-cs"/>
              </a:rPr>
              <a:t>Apple Ridge </a:t>
            </a:r>
            <a:r>
              <a:rPr lang="en-US" sz="3600" kern="1200" dirty="0">
                <a:solidFill>
                  <a:srgbClr val="FFFFFF"/>
                </a:solidFill>
                <a:latin typeface="+mj-lt"/>
                <a:ea typeface="+mj-ea"/>
                <a:cs typeface="+mj-cs"/>
              </a:rPr>
              <a:t>in Sacramento.  </a:t>
            </a:r>
            <a:r>
              <a:rPr lang="en-US" sz="3600" dirty="0">
                <a:solidFill>
                  <a:srgbClr val="FFFFFF"/>
                </a:solidFill>
              </a:rPr>
              <a:t>Initially </a:t>
            </a:r>
            <a:r>
              <a:rPr lang="en-US" sz="3600" kern="1200" dirty="0">
                <a:solidFill>
                  <a:srgbClr val="FFFFFF"/>
                </a:solidFill>
                <a:latin typeface="+mj-lt"/>
                <a:ea typeface="+mj-ea"/>
                <a:cs typeface="+mj-cs"/>
              </a:rPr>
              <a:t>Robert continued  to try to inspire with his community talks on his spiritual journey and sharing his music CDS and playing piano  with residents</a:t>
            </a:r>
          </a:p>
        </p:txBody>
      </p:sp>
      <p:sp>
        <p:nvSpPr>
          <p:cNvPr id="3" name="Text Placeholder 2">
            <a:extLst>
              <a:ext uri="{FF2B5EF4-FFF2-40B4-BE49-F238E27FC236}">
                <a16:creationId xmlns:a16="http://schemas.microsoft.com/office/drawing/2014/main" id="{1979F784-BC4D-E178-4B3C-BDAB188C765C}"/>
              </a:ext>
            </a:extLst>
          </p:cNvPr>
          <p:cNvSpPr>
            <a:spLocks noGrp="1"/>
          </p:cNvSpPr>
          <p:nvPr>
            <p:ph type="body" idx="1"/>
          </p:nvPr>
        </p:nvSpPr>
        <p:spPr>
          <a:xfrm>
            <a:off x="1208228" y="5972174"/>
            <a:ext cx="8578699" cy="504825"/>
          </a:xfrm>
        </p:spPr>
        <p:txBody>
          <a:bodyPr vert="horz" lIns="91440" tIns="45720" rIns="91440" bIns="45720" rtlCol="0">
            <a:normAutofit/>
          </a:bodyPr>
          <a:lstStyle/>
          <a:p>
            <a:endParaRPr lang="en-US" sz="2000" kern="1200">
              <a:solidFill>
                <a:srgbClr val="FFFFFF"/>
              </a:solidFill>
              <a:latin typeface="+mn-lt"/>
              <a:ea typeface="+mn-ea"/>
              <a:cs typeface="+mn-cs"/>
            </a:endParaRPr>
          </a:p>
        </p:txBody>
      </p:sp>
      <p:sp>
        <p:nvSpPr>
          <p:cNvPr id="1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8"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0"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13349982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78F93-5D80-FECC-CD57-1D56249D3103}"/>
              </a:ext>
            </a:extLst>
          </p:cNvPr>
          <p:cNvPicPr>
            <a:picLocks noChangeAspect="1"/>
          </p:cNvPicPr>
          <p:nvPr/>
        </p:nvPicPr>
        <p:blipFill>
          <a:blip r:embed="rId2"/>
          <a:stretch>
            <a:fillRect/>
          </a:stretch>
        </p:blipFill>
        <p:spPr>
          <a:xfrm>
            <a:off x="3162300" y="0"/>
            <a:ext cx="6343650" cy="7040880"/>
          </a:xfrm>
          <a:prstGeom prst="rect">
            <a:avLst/>
          </a:prstGeom>
        </p:spPr>
      </p:pic>
    </p:spTree>
    <p:extLst>
      <p:ext uri="{BB962C8B-B14F-4D97-AF65-F5344CB8AC3E}">
        <p14:creationId xmlns:p14="http://schemas.microsoft.com/office/powerpoint/2010/main" val="14794162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5DD1E-B09C-E9C7-86B4-330EE39B87C3}"/>
              </a:ext>
            </a:extLst>
          </p:cNvPr>
          <p:cNvPicPr>
            <a:picLocks noChangeAspect="1"/>
          </p:cNvPicPr>
          <p:nvPr/>
        </p:nvPicPr>
        <p:blipFill>
          <a:blip r:embed="rId2"/>
          <a:stretch>
            <a:fillRect/>
          </a:stretch>
        </p:blipFill>
        <p:spPr>
          <a:xfrm>
            <a:off x="2003769" y="0"/>
            <a:ext cx="9059125" cy="13906500"/>
          </a:xfrm>
          <a:prstGeom prst="rect">
            <a:avLst/>
          </a:prstGeom>
        </p:spPr>
      </p:pic>
    </p:spTree>
    <p:extLst>
      <p:ext uri="{BB962C8B-B14F-4D97-AF65-F5344CB8AC3E}">
        <p14:creationId xmlns:p14="http://schemas.microsoft.com/office/powerpoint/2010/main" val="15801793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8DE1C-36B8-C8CF-6AD8-03F782A64768}"/>
              </a:ext>
            </a:extLst>
          </p:cNvPr>
          <p:cNvSpPr>
            <a:spLocks noGrp="1"/>
          </p:cNvSpPr>
          <p:nvPr>
            <p:ph type="title"/>
          </p:nvPr>
        </p:nvSpPr>
        <p:spPr>
          <a:xfrm>
            <a:off x="839788" y="457199"/>
            <a:ext cx="3932237" cy="3984172"/>
          </a:xfrm>
        </p:spPr>
        <p:txBody>
          <a:bodyPr>
            <a:normAutofit fontScale="90000"/>
          </a:bodyPr>
          <a:lstStyle/>
          <a:p>
            <a:br>
              <a:rPr lang="en-US" sz="4000" dirty="0">
                <a:solidFill>
                  <a:srgbClr val="0070C0"/>
                </a:solidFill>
              </a:rPr>
            </a:br>
            <a:br>
              <a:rPr lang="en-US" sz="4000" dirty="0">
                <a:solidFill>
                  <a:srgbClr val="0070C0"/>
                </a:solidFill>
              </a:rPr>
            </a:br>
            <a:br>
              <a:rPr lang="en-US" sz="4000" dirty="0">
                <a:solidFill>
                  <a:srgbClr val="0070C0"/>
                </a:solidFill>
              </a:rPr>
            </a:br>
            <a:r>
              <a:rPr lang="en-US" sz="4000" b="1" dirty="0">
                <a:solidFill>
                  <a:srgbClr val="0070C0"/>
                </a:solidFill>
              </a:rPr>
              <a:t>Robert still meditating with advancing dementia at Wild Grace Gathering</a:t>
            </a:r>
          </a:p>
        </p:txBody>
      </p:sp>
      <p:pic>
        <p:nvPicPr>
          <p:cNvPr id="6" name="Picture Placeholder 5">
            <a:extLst>
              <a:ext uri="{FF2B5EF4-FFF2-40B4-BE49-F238E27FC236}">
                <a16:creationId xmlns:a16="http://schemas.microsoft.com/office/drawing/2014/main" id="{EBCB0992-9650-5270-7CC4-24421BFD0E9C}"/>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rot="5400000">
            <a:off x="5832475" y="338138"/>
            <a:ext cx="4873625" cy="6172200"/>
          </a:xfrm>
        </p:spPr>
      </p:pic>
      <p:sp>
        <p:nvSpPr>
          <p:cNvPr id="4" name="Text Placeholder 3">
            <a:extLst>
              <a:ext uri="{FF2B5EF4-FFF2-40B4-BE49-F238E27FC236}">
                <a16:creationId xmlns:a16="http://schemas.microsoft.com/office/drawing/2014/main" id="{CB4D5C5F-9AF5-79F8-9BEB-7E8F0C14C958}"/>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798088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7102-C4D9-BD4B-665B-1A22E9D07B91}"/>
              </a:ext>
            </a:extLst>
          </p:cNvPr>
          <p:cNvSpPr>
            <a:spLocks noGrp="1"/>
          </p:cNvSpPr>
          <p:nvPr>
            <p:ph type="title"/>
          </p:nvPr>
        </p:nvSpPr>
        <p:spPr>
          <a:xfrm>
            <a:off x="838200" y="365124"/>
            <a:ext cx="10515600" cy="4971985"/>
          </a:xfrm>
        </p:spPr>
        <p:txBody>
          <a:bodyPr>
            <a:noAutofit/>
          </a:bodyPr>
          <a:lstStyle/>
          <a:p>
            <a:pPr algn="ctr"/>
            <a:r>
              <a:rPr lang="en-US" sz="4800" dirty="0"/>
              <a:t>During Covid times Robert joined a group of committed meditators that met weekly by Zoom</a:t>
            </a:r>
          </a:p>
        </p:txBody>
      </p:sp>
      <p:sp>
        <p:nvSpPr>
          <p:cNvPr id="3" name="Content Placeholder 2">
            <a:extLst>
              <a:ext uri="{FF2B5EF4-FFF2-40B4-BE49-F238E27FC236}">
                <a16:creationId xmlns:a16="http://schemas.microsoft.com/office/drawing/2014/main" id="{4EA8CB21-8086-13C0-C90E-68DDB7C52400}"/>
              </a:ext>
            </a:extLst>
          </p:cNvPr>
          <p:cNvSpPr>
            <a:spLocks noGrp="1"/>
          </p:cNvSpPr>
          <p:nvPr>
            <p:ph idx="1"/>
          </p:nvPr>
        </p:nvSpPr>
        <p:spPr>
          <a:xfrm>
            <a:off x="813318" y="839755"/>
            <a:ext cx="10515600" cy="5653121"/>
          </a:xfrm>
        </p:spPr>
        <p:txBody>
          <a:bodyPr/>
          <a:lstStyle/>
          <a:p>
            <a:pPr marL="0" indent="0">
              <a:buNone/>
            </a:pPr>
            <a:endParaRPr lang="en-US" dirty="0"/>
          </a:p>
        </p:txBody>
      </p:sp>
    </p:spTree>
    <p:extLst>
      <p:ext uri="{BB962C8B-B14F-4D97-AF65-F5344CB8AC3E}">
        <p14:creationId xmlns:p14="http://schemas.microsoft.com/office/powerpoint/2010/main" val="29440226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183D2A-5C6D-7A5D-3E05-87DE45FAFA31}"/>
              </a:ext>
            </a:extLst>
          </p:cNvPr>
          <p:cNvPicPr>
            <a:picLocks noChangeAspect="1"/>
          </p:cNvPicPr>
          <p:nvPr/>
        </p:nvPicPr>
        <p:blipFill>
          <a:blip r:embed="rId2"/>
          <a:stretch>
            <a:fillRect/>
          </a:stretch>
        </p:blipFill>
        <p:spPr>
          <a:xfrm rot="5400000">
            <a:off x="627279" y="-3215640"/>
            <a:ext cx="9840162" cy="13289280"/>
          </a:xfrm>
          <a:prstGeom prst="rect">
            <a:avLst/>
          </a:prstGeom>
        </p:spPr>
      </p:pic>
    </p:spTree>
    <p:extLst>
      <p:ext uri="{BB962C8B-B14F-4D97-AF65-F5344CB8AC3E}">
        <p14:creationId xmlns:p14="http://schemas.microsoft.com/office/powerpoint/2010/main" val="3495497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F9C7-E424-9B39-1718-2574273863C5}"/>
              </a:ext>
            </a:extLst>
          </p:cNvPr>
          <p:cNvSpPr>
            <a:spLocks noGrp="1"/>
          </p:cNvSpPr>
          <p:nvPr>
            <p:ph type="title"/>
          </p:nvPr>
        </p:nvSpPr>
        <p:spPr>
          <a:xfrm>
            <a:off x="838200" y="1"/>
            <a:ext cx="10515600" cy="2002970"/>
          </a:xfrm>
        </p:spPr>
        <p:txBody>
          <a:bodyPr>
            <a:normAutofit fontScale="90000"/>
          </a:bodyPr>
          <a:lstStyle/>
          <a:p>
            <a:pPr algn="ctr"/>
            <a:r>
              <a:rPr lang="en-US" dirty="0"/>
              <a:t>He had many rough transitions to assisted living. Yet, Robert’s resilience transformed adversity by accepting Karmas, surrendering into joy </a:t>
            </a:r>
            <a:br>
              <a:rPr lang="en-US" dirty="0"/>
            </a:br>
            <a:r>
              <a:rPr lang="en-US" dirty="0"/>
              <a:t>and loving more</a:t>
            </a:r>
          </a:p>
        </p:txBody>
      </p:sp>
      <p:pic>
        <p:nvPicPr>
          <p:cNvPr id="6" name="Content Placeholder 5" descr="A person with a beard and glasses&#10;&#10;AI-generated content may be incorrect.">
            <a:extLst>
              <a:ext uri="{FF2B5EF4-FFF2-40B4-BE49-F238E27FC236}">
                <a16:creationId xmlns:a16="http://schemas.microsoft.com/office/drawing/2014/main" id="{A82DFA8F-B5B4-5D76-400E-61DE476B8A77}"/>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rot="5400000">
            <a:off x="1341210" y="2458414"/>
            <a:ext cx="4175579" cy="3264693"/>
          </a:xfrm>
        </p:spPr>
      </p:pic>
      <p:pic>
        <p:nvPicPr>
          <p:cNvPr id="8" name="Content Placeholder 7" descr="A person in a white shirt&#10;&#10;AI-generated content may be incorrect.">
            <a:extLst>
              <a:ext uri="{FF2B5EF4-FFF2-40B4-BE49-F238E27FC236}">
                <a16:creationId xmlns:a16="http://schemas.microsoft.com/office/drawing/2014/main" id="{6AFF98D5-34D4-4BF8-F505-DC62AB864258}"/>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5400000">
            <a:off x="6675209" y="2458413"/>
            <a:ext cx="4175581" cy="3264693"/>
          </a:xfrm>
        </p:spPr>
      </p:pic>
    </p:spTree>
    <p:extLst>
      <p:ext uri="{BB962C8B-B14F-4D97-AF65-F5344CB8AC3E}">
        <p14:creationId xmlns:p14="http://schemas.microsoft.com/office/powerpoint/2010/main" val="3936291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with a fork and knife&#10;&#10;AI-generated content may be incorrect.">
            <a:extLst>
              <a:ext uri="{FF2B5EF4-FFF2-40B4-BE49-F238E27FC236}">
                <a16:creationId xmlns:a16="http://schemas.microsoft.com/office/drawing/2014/main" id="{C4905DCA-F76A-CFF8-FF52-86E934281E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159199" y="756069"/>
            <a:ext cx="5700950" cy="5669280"/>
          </a:xfrm>
          <a:prstGeom prst="rect">
            <a:avLst/>
          </a:prstGeom>
        </p:spPr>
      </p:pic>
      <p:sp>
        <p:nvSpPr>
          <p:cNvPr id="2" name="TextBox 1">
            <a:extLst>
              <a:ext uri="{FF2B5EF4-FFF2-40B4-BE49-F238E27FC236}">
                <a16:creationId xmlns:a16="http://schemas.microsoft.com/office/drawing/2014/main" id="{B7213AF2-3F89-AA07-8381-EECA6197AABB}"/>
              </a:ext>
            </a:extLst>
          </p:cNvPr>
          <p:cNvSpPr txBox="1"/>
          <p:nvPr/>
        </p:nvSpPr>
        <p:spPr>
          <a:xfrm>
            <a:off x="326571" y="2188029"/>
            <a:ext cx="3292021" cy="2800767"/>
          </a:xfrm>
          <a:prstGeom prst="rect">
            <a:avLst/>
          </a:prstGeom>
          <a:noFill/>
        </p:spPr>
        <p:txBody>
          <a:bodyPr wrap="square" rtlCol="0">
            <a:spAutoFit/>
          </a:bodyPr>
          <a:lstStyle/>
          <a:p>
            <a:r>
              <a:rPr lang="en-US" sz="4400" dirty="0">
                <a:solidFill>
                  <a:srgbClr val="00B0F0"/>
                </a:solidFill>
              </a:rPr>
              <a:t>Robert loved</a:t>
            </a:r>
          </a:p>
          <a:p>
            <a:r>
              <a:rPr lang="en-US" sz="4400" dirty="0">
                <a:solidFill>
                  <a:srgbClr val="00B0F0"/>
                </a:solidFill>
              </a:rPr>
              <a:t>Sharing Food With Friends! </a:t>
            </a:r>
          </a:p>
        </p:txBody>
      </p:sp>
    </p:spTree>
    <p:extLst>
      <p:ext uri="{BB962C8B-B14F-4D97-AF65-F5344CB8AC3E}">
        <p14:creationId xmlns:p14="http://schemas.microsoft.com/office/powerpoint/2010/main" val="25573042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BF3D-0109-EF5E-3FF6-1AAE9BE35C78}"/>
              </a:ext>
            </a:extLst>
          </p:cNvPr>
          <p:cNvSpPr>
            <a:spLocks noGrp="1"/>
          </p:cNvSpPr>
          <p:nvPr>
            <p:ph type="title"/>
          </p:nvPr>
        </p:nvSpPr>
        <p:spPr/>
        <p:txBody>
          <a:bodyPr>
            <a:normAutofit/>
          </a:bodyPr>
          <a:lstStyle/>
          <a:p>
            <a:r>
              <a:rPr lang="en-US" sz="3600" b="1" dirty="0">
                <a:solidFill>
                  <a:srgbClr val="FF0000"/>
                </a:solidFill>
              </a:rPr>
              <a:t>He/We survived a  systemic scabies infection</a:t>
            </a:r>
          </a:p>
        </p:txBody>
      </p:sp>
      <p:pic>
        <p:nvPicPr>
          <p:cNvPr id="6" name="Picture Placeholder 5" descr="A collage of a person's back&#10;&#10;AI-generated content may be incorrect.">
            <a:extLst>
              <a:ext uri="{FF2B5EF4-FFF2-40B4-BE49-F238E27FC236}">
                <a16:creationId xmlns:a16="http://schemas.microsoft.com/office/drawing/2014/main" id="{9B30094B-27C0-AFAA-99A8-0DCF8FA15E9C}"/>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5183188" y="1"/>
            <a:ext cx="6172200" cy="6858000"/>
          </a:xfrm>
        </p:spPr>
      </p:pic>
      <p:sp>
        <p:nvSpPr>
          <p:cNvPr id="4" name="Text Placeholder 3">
            <a:extLst>
              <a:ext uri="{FF2B5EF4-FFF2-40B4-BE49-F238E27FC236}">
                <a16:creationId xmlns:a16="http://schemas.microsoft.com/office/drawing/2014/main" id="{70BE0526-6E77-9E9F-B42F-F5F9AB417594}"/>
              </a:ext>
            </a:extLst>
          </p:cNvPr>
          <p:cNvSpPr>
            <a:spLocks noGrp="1"/>
          </p:cNvSpPr>
          <p:nvPr>
            <p:ph type="body" sz="half" idx="2"/>
          </p:nvPr>
        </p:nvSpPr>
        <p:spPr>
          <a:xfrm>
            <a:off x="839788" y="2057399"/>
            <a:ext cx="3932237" cy="4172919"/>
          </a:xfrm>
        </p:spPr>
        <p:txBody>
          <a:bodyPr>
            <a:normAutofit fontScale="92500"/>
          </a:bodyPr>
          <a:lstStyle/>
          <a:p>
            <a:r>
              <a:rPr lang="en-US" dirty="0"/>
              <a:t>I</a:t>
            </a:r>
          </a:p>
          <a:p>
            <a:r>
              <a:rPr lang="en-US" sz="3200" dirty="0"/>
              <a:t>Despite being itchy, feverish and miserable in seclusion, he was able to enjoy two movies, some laughs and great Indian Food! </a:t>
            </a:r>
          </a:p>
          <a:p>
            <a:pPr algn="ctr"/>
            <a:r>
              <a:rPr lang="en-US" sz="3200" dirty="0"/>
              <a:t>Positive Mental Attitude !</a:t>
            </a:r>
          </a:p>
        </p:txBody>
      </p:sp>
    </p:spTree>
    <p:extLst>
      <p:ext uri="{BB962C8B-B14F-4D97-AF65-F5344CB8AC3E}">
        <p14:creationId xmlns:p14="http://schemas.microsoft.com/office/powerpoint/2010/main" val="267056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 name="Rectangle 17">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C7D168-1DC3-B427-3B49-387D12745868}"/>
              </a:ext>
            </a:extLst>
          </p:cNvPr>
          <p:cNvSpPr>
            <a:spLocks noGrp="1"/>
          </p:cNvSpPr>
          <p:nvPr>
            <p:ph type="title"/>
          </p:nvPr>
        </p:nvSpPr>
        <p:spPr>
          <a:xfrm>
            <a:off x="660042" y="169333"/>
            <a:ext cx="2878688" cy="6507238"/>
          </a:xfrm>
        </p:spPr>
        <p:txBody>
          <a:bodyPr vert="horz" lIns="91440" tIns="45720" rIns="91440" bIns="45720" rtlCol="0" anchor="t">
            <a:normAutofit/>
          </a:bodyPr>
          <a:lstStyle/>
          <a:p>
            <a:r>
              <a:rPr lang="en-US" sz="2500" b="1" dirty="0">
                <a:solidFill>
                  <a:srgbClr val="FFFFFF"/>
                </a:solidFill>
              </a:rPr>
              <a:t>Three Years of Repeated Falls, Multiple ER Visits and Systemic Scabies Infections, getting beaten up  etc…</a:t>
            </a:r>
            <a:br>
              <a:rPr lang="en-US" sz="2500" b="1" dirty="0">
                <a:solidFill>
                  <a:srgbClr val="FFFFFF"/>
                </a:solidFill>
              </a:rPr>
            </a:br>
            <a:r>
              <a:rPr lang="en-US" sz="2500" b="1" dirty="0">
                <a:solidFill>
                  <a:srgbClr val="FFFFFF"/>
                </a:solidFill>
              </a:rPr>
              <a:t>Yet Robert Rose Above it All Each Time! Surrendering, accepting trusting </a:t>
            </a:r>
            <a:r>
              <a:rPr lang="en-US" sz="2800" b="1" dirty="0">
                <a:solidFill>
                  <a:srgbClr val="FFFFFF"/>
                </a:solidFill>
              </a:rPr>
              <a:t>and</a:t>
            </a:r>
            <a:r>
              <a:rPr lang="en-US" sz="2500" b="1" dirty="0">
                <a:solidFill>
                  <a:srgbClr val="FFFFFF"/>
                </a:solidFill>
              </a:rPr>
              <a:t> moving into joy. He had spiritual resilience!!</a:t>
            </a:r>
          </a:p>
        </p:txBody>
      </p:sp>
      <p:pic>
        <p:nvPicPr>
          <p:cNvPr id="11" name="Content Placeholder 7" descr="A collage of people dancing&#10;&#10;AI-generated content may be incorrect.">
            <a:extLst>
              <a:ext uri="{FF2B5EF4-FFF2-40B4-BE49-F238E27FC236}">
                <a16:creationId xmlns:a16="http://schemas.microsoft.com/office/drawing/2014/main" id="{B539B7BE-8B4D-FB79-54F9-830651CEC801}"/>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4241442" y="169332"/>
            <a:ext cx="4108916" cy="6688667"/>
          </a:xfrm>
          <a:prstGeom prst="rect">
            <a:avLst/>
          </a:prstGeom>
        </p:spPr>
      </p:pic>
      <p:pic>
        <p:nvPicPr>
          <p:cNvPr id="14" name="Content Placeholder 5" descr="A person standing in a room with people watching&#10;&#10;AI-generated content may be incorrect.">
            <a:extLst>
              <a:ext uri="{FF2B5EF4-FFF2-40B4-BE49-F238E27FC236}">
                <a16:creationId xmlns:a16="http://schemas.microsoft.com/office/drawing/2014/main" id="{70CC171A-B407-0284-0818-E44D154022AF}"/>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8350358" y="169332"/>
            <a:ext cx="4242286" cy="7034641"/>
          </a:xfrm>
          <a:prstGeom prst="rect">
            <a:avLst/>
          </a:prstGeom>
        </p:spPr>
      </p:pic>
    </p:spTree>
    <p:extLst>
      <p:ext uri="{BB962C8B-B14F-4D97-AF65-F5344CB8AC3E}">
        <p14:creationId xmlns:p14="http://schemas.microsoft.com/office/powerpoint/2010/main" val="25031693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D51A0-BCA7-B5D6-D35C-EA1C7534C928}"/>
              </a:ext>
            </a:extLst>
          </p:cNvPr>
          <p:cNvSpPr>
            <a:spLocks noGrp="1"/>
          </p:cNvSpPr>
          <p:nvPr>
            <p:ph type="title"/>
          </p:nvPr>
        </p:nvSpPr>
        <p:spPr/>
        <p:txBody>
          <a:bodyPr>
            <a:normAutofit fontScale="90000"/>
          </a:bodyPr>
          <a:lstStyle/>
          <a:p>
            <a:pPr algn="ctr"/>
            <a:r>
              <a:rPr lang="en-US" b="1" dirty="0"/>
              <a:t>The Director of Apple Ridge Assisted Living </a:t>
            </a:r>
            <a:br>
              <a:rPr lang="en-US" b="1" dirty="0"/>
            </a:br>
            <a:r>
              <a:rPr lang="en-US" b="1" dirty="0"/>
              <a:t>called Robert </a:t>
            </a:r>
            <a:r>
              <a:rPr lang="en-US" sz="4900" b="1" dirty="0">
                <a:solidFill>
                  <a:srgbClr val="FF0000"/>
                </a:solidFill>
              </a:rPr>
              <a:t>“The Love Bunny” </a:t>
            </a:r>
            <a:r>
              <a:rPr lang="en-US" b="1" dirty="0"/>
              <a:t>as his beautiful heart elevated the attitude </a:t>
            </a:r>
            <a:br>
              <a:rPr lang="en-US" b="1" dirty="0"/>
            </a:br>
            <a:r>
              <a:rPr lang="en-US" b="1" dirty="0"/>
              <a:t>of patients and staff</a:t>
            </a:r>
            <a:endParaRPr lang="en-US" b="1" dirty="0">
              <a:solidFill>
                <a:srgbClr val="FF0000"/>
              </a:solidFill>
            </a:endParaRPr>
          </a:p>
        </p:txBody>
      </p:sp>
      <p:pic>
        <p:nvPicPr>
          <p:cNvPr id="5" name="Content Placeholder 4" descr="A person wearing glasses and a blue shirt&#10;&#10;AI-generated content may be incorrect.">
            <a:extLst>
              <a:ext uri="{FF2B5EF4-FFF2-40B4-BE49-F238E27FC236}">
                <a16:creationId xmlns:a16="http://schemas.microsoft.com/office/drawing/2014/main" id="{477923AB-32B6-5E06-2D4B-049477E3DAF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3774920" y="589035"/>
            <a:ext cx="4782457" cy="7755473"/>
          </a:xfrm>
        </p:spPr>
      </p:pic>
    </p:spTree>
    <p:extLst>
      <p:ext uri="{BB962C8B-B14F-4D97-AF65-F5344CB8AC3E}">
        <p14:creationId xmlns:p14="http://schemas.microsoft.com/office/powerpoint/2010/main" val="37910211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9ABFF-2194-9158-8039-878925454693}"/>
              </a:ext>
            </a:extLst>
          </p:cNvPr>
          <p:cNvSpPr>
            <a:spLocks noGrp="1"/>
          </p:cNvSpPr>
          <p:nvPr>
            <p:ph type="title"/>
          </p:nvPr>
        </p:nvSpPr>
        <p:spPr>
          <a:xfrm>
            <a:off x="838200" y="365124"/>
            <a:ext cx="10515600" cy="1277409"/>
          </a:xfrm>
        </p:spPr>
        <p:txBody>
          <a:bodyPr/>
          <a:lstStyle/>
          <a:p>
            <a:pPr algn="ctr"/>
            <a:r>
              <a:rPr lang="en-US" dirty="0">
                <a:solidFill>
                  <a:srgbClr val="FF0000"/>
                </a:solidFill>
              </a:rPr>
              <a:t>Life-long Friends Visited &amp; Brought Robert Joy</a:t>
            </a:r>
          </a:p>
        </p:txBody>
      </p:sp>
      <p:pic>
        <p:nvPicPr>
          <p:cNvPr id="5" name="Content Placeholder 4">
            <a:extLst>
              <a:ext uri="{FF2B5EF4-FFF2-40B4-BE49-F238E27FC236}">
                <a16:creationId xmlns:a16="http://schemas.microsoft.com/office/drawing/2014/main" id="{EF0BA16C-FAAD-D0D7-E5DF-1E88977B5291}"/>
              </a:ext>
            </a:extLst>
          </p:cNvPr>
          <p:cNvPicPr>
            <a:picLocks noGrp="1" noChangeAspect="1"/>
          </p:cNvPicPr>
          <p:nvPr>
            <p:ph idx="1"/>
          </p:nvPr>
        </p:nvPicPr>
        <p:blipFill>
          <a:blip r:embed="rId2"/>
          <a:stretch>
            <a:fillRect/>
          </a:stretch>
        </p:blipFill>
        <p:spPr>
          <a:xfrm>
            <a:off x="-3600844" y="1406164"/>
            <a:ext cx="19393687" cy="12801600"/>
          </a:xfrm>
        </p:spPr>
      </p:pic>
    </p:spTree>
    <p:extLst>
      <p:ext uri="{BB962C8B-B14F-4D97-AF65-F5344CB8AC3E}">
        <p14:creationId xmlns:p14="http://schemas.microsoft.com/office/powerpoint/2010/main" val="14888805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posing for a picture&#10;&#10;AI-generated content may be incorrect.">
            <a:extLst>
              <a:ext uri="{FF2B5EF4-FFF2-40B4-BE49-F238E27FC236}">
                <a16:creationId xmlns:a16="http://schemas.microsoft.com/office/drawing/2014/main" id="{451F4D4C-9726-9659-6B37-00CCBA8F50C0}"/>
              </a:ext>
            </a:extLst>
          </p:cNvPr>
          <p:cNvPicPr>
            <a:picLocks noChangeAspect="1"/>
          </p:cNvPicPr>
          <p:nvPr/>
        </p:nvPicPr>
        <p:blipFill>
          <a:blip r:embed="rId2"/>
          <a:stretch>
            <a:fillRect/>
          </a:stretch>
        </p:blipFill>
        <p:spPr>
          <a:xfrm>
            <a:off x="2621280" y="365760"/>
            <a:ext cx="7193280" cy="6556248"/>
          </a:xfrm>
          <a:prstGeom prst="rect">
            <a:avLst/>
          </a:prstGeom>
        </p:spPr>
      </p:pic>
    </p:spTree>
    <p:extLst>
      <p:ext uri="{BB962C8B-B14F-4D97-AF65-F5344CB8AC3E}">
        <p14:creationId xmlns:p14="http://schemas.microsoft.com/office/powerpoint/2010/main" val="8062694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women sitting on a rock near a waterfall&#10;&#10;AI-generated content may be incorrect.">
            <a:extLst>
              <a:ext uri="{FF2B5EF4-FFF2-40B4-BE49-F238E27FC236}">
                <a16:creationId xmlns:a16="http://schemas.microsoft.com/office/drawing/2014/main" id="{AF12208B-A9ED-25B1-CCEC-0B190A4E9922}"/>
              </a:ext>
            </a:extLst>
          </p:cNvPr>
          <p:cNvPicPr>
            <a:picLocks noChangeAspect="1"/>
          </p:cNvPicPr>
          <p:nvPr/>
        </p:nvPicPr>
        <p:blipFill>
          <a:blip r:embed="rId2" cstate="email">
            <a:extLst>
              <a:ext uri="{28A0092B-C50C-407E-A947-70E740481C1C}">
                <a14:useLocalDpi xmlns:a14="http://schemas.microsoft.com/office/drawing/2010/main"/>
              </a:ext>
            </a:extLst>
          </a:blip>
          <a:srcRect l="-1142"/>
          <a:stretch>
            <a:fillRect/>
          </a:stretch>
        </p:blipFill>
        <p:spPr>
          <a:xfrm>
            <a:off x="3097763" y="0"/>
            <a:ext cx="6315436" cy="7772400"/>
          </a:xfrm>
          <a:prstGeom prst="rect">
            <a:avLst/>
          </a:prstGeom>
        </p:spPr>
      </p:pic>
    </p:spTree>
    <p:extLst>
      <p:ext uri="{BB962C8B-B14F-4D97-AF65-F5344CB8AC3E}">
        <p14:creationId xmlns:p14="http://schemas.microsoft.com/office/powerpoint/2010/main" val="28228491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93A00-4C59-DEAB-7607-94C4EA9358C0}"/>
              </a:ext>
            </a:extLst>
          </p:cNvPr>
          <p:cNvSpPr>
            <a:spLocks noGrp="1"/>
          </p:cNvSpPr>
          <p:nvPr>
            <p:ph type="title"/>
          </p:nvPr>
        </p:nvSpPr>
        <p:spPr/>
        <p:txBody>
          <a:bodyPr/>
          <a:lstStyle/>
          <a:p>
            <a:endParaRPr lang="en-US" dirty="0"/>
          </a:p>
        </p:txBody>
      </p:sp>
      <p:pic>
        <p:nvPicPr>
          <p:cNvPr id="5" name="Content Placeholder 4" descr="A person and person smiling for a picture&#10;&#10;AI-generated content may be incorrect.">
            <a:extLst>
              <a:ext uri="{FF2B5EF4-FFF2-40B4-BE49-F238E27FC236}">
                <a16:creationId xmlns:a16="http://schemas.microsoft.com/office/drawing/2014/main" id="{BCA5FA38-12C8-B00B-0C52-B55BC41435D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0800000">
            <a:off x="279918" y="341798"/>
            <a:ext cx="11327363" cy="6102318"/>
          </a:xfrm>
        </p:spPr>
      </p:pic>
    </p:spTree>
    <p:extLst>
      <p:ext uri="{BB962C8B-B14F-4D97-AF65-F5344CB8AC3E}">
        <p14:creationId xmlns:p14="http://schemas.microsoft.com/office/powerpoint/2010/main" val="26781415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38D9E-162A-C108-A1B9-CFFDC6EB53B1}"/>
              </a:ext>
            </a:extLst>
          </p:cNvPr>
          <p:cNvSpPr>
            <a:spLocks noGrp="1"/>
          </p:cNvSpPr>
          <p:nvPr>
            <p:ph type="title"/>
          </p:nvPr>
        </p:nvSpPr>
        <p:spPr>
          <a:xfrm>
            <a:off x="615820" y="-1728787"/>
            <a:ext cx="11030209" cy="8042989"/>
          </a:xfrm>
        </p:spPr>
        <p:txBody>
          <a:bodyPr>
            <a:noAutofit/>
          </a:bodyPr>
          <a:lstStyle/>
          <a:p>
            <a:pPr algn="ctr"/>
            <a:r>
              <a:rPr lang="en-US" sz="4800" dirty="0">
                <a:solidFill>
                  <a:srgbClr val="FF0000"/>
                </a:solidFill>
              </a:rPr>
              <a:t>Christmas three weeks prior to his </a:t>
            </a:r>
            <a:r>
              <a:rPr lang="en-US" sz="4800" dirty="0" err="1">
                <a:solidFill>
                  <a:srgbClr val="FF0000"/>
                </a:solidFill>
              </a:rPr>
              <a:t>mahasamadhi</a:t>
            </a:r>
            <a:br>
              <a:rPr lang="en-US" sz="4800" dirty="0">
                <a:solidFill>
                  <a:srgbClr val="FF0000"/>
                </a:solidFill>
              </a:rPr>
            </a:br>
            <a:r>
              <a:rPr lang="en-US" sz="4800" dirty="0">
                <a:solidFill>
                  <a:srgbClr val="FF0000"/>
                </a:solidFill>
              </a:rPr>
              <a:t> </a:t>
            </a:r>
            <a:r>
              <a:rPr lang="en-US" sz="4800" dirty="0"/>
              <a:t>He was delighted to receive a Yogananda 2026 </a:t>
            </a:r>
            <a:r>
              <a:rPr lang="en-US" sz="4800" dirty="0" err="1"/>
              <a:t>calender</a:t>
            </a:r>
            <a:r>
              <a:rPr lang="en-US" sz="4800" dirty="0"/>
              <a:t>, a Hanuman statue (as he was a lifelong servant to many) and a bracelet reminding him of his favorite song, “Love Serve and Remember” Why have you come to Earth? Why have you taken birth: Love, Serve and Remember (God)</a:t>
            </a:r>
          </a:p>
        </p:txBody>
      </p:sp>
      <p:sp>
        <p:nvSpPr>
          <p:cNvPr id="3" name="Text Placeholder 2">
            <a:extLst>
              <a:ext uri="{FF2B5EF4-FFF2-40B4-BE49-F238E27FC236}">
                <a16:creationId xmlns:a16="http://schemas.microsoft.com/office/drawing/2014/main" id="{D60D3FA4-5426-3418-40A5-D9F3ECC37008}"/>
              </a:ext>
            </a:extLst>
          </p:cNvPr>
          <p:cNvSpPr>
            <a:spLocks noGrp="1"/>
          </p:cNvSpPr>
          <p:nvPr>
            <p:ph type="body" idx="1"/>
          </p:nvPr>
        </p:nvSpPr>
        <p:spPr>
          <a:xfrm>
            <a:off x="1130429" y="-1500187"/>
            <a:ext cx="10515600" cy="1500187"/>
          </a:xfrm>
        </p:spPr>
        <p:txBody>
          <a:bodyPr/>
          <a:lstStyle/>
          <a:p>
            <a:endParaRPr lang="en-US"/>
          </a:p>
        </p:txBody>
      </p:sp>
    </p:spTree>
    <p:extLst>
      <p:ext uri="{BB962C8B-B14F-4D97-AF65-F5344CB8AC3E}">
        <p14:creationId xmlns:p14="http://schemas.microsoft.com/office/powerpoint/2010/main" val="21794290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reading a book&#10;&#10;AI-generated content may be incorrect.">
            <a:extLst>
              <a:ext uri="{FF2B5EF4-FFF2-40B4-BE49-F238E27FC236}">
                <a16:creationId xmlns:a16="http://schemas.microsoft.com/office/drawing/2014/main" id="{AF683648-7AD7-85ED-B421-35E937FE55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371725" y="561975"/>
            <a:ext cx="6858000" cy="5734050"/>
          </a:xfrm>
          <a:prstGeom prst="rect">
            <a:avLst/>
          </a:prstGeom>
        </p:spPr>
      </p:pic>
    </p:spTree>
    <p:extLst>
      <p:ext uri="{BB962C8B-B14F-4D97-AF65-F5344CB8AC3E}">
        <p14:creationId xmlns:p14="http://schemas.microsoft.com/office/powerpoint/2010/main" val="33009795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alks ">
            <a:extLst>
              <a:ext uri="{FF2B5EF4-FFF2-40B4-BE49-F238E27FC236}">
                <a16:creationId xmlns:a16="http://schemas.microsoft.com/office/drawing/2014/main" id="{CDE93DB0-7BC6-51E3-4818-5C8634ECFFF5}"/>
              </a:ext>
            </a:extLst>
          </p:cNvPr>
          <p:cNvSpPr>
            <a:spLocks noGrp="1"/>
          </p:cNvSpPr>
          <p:nvPr>
            <p:ph type="title"/>
          </p:nvPr>
        </p:nvSpPr>
        <p:spPr>
          <a:xfrm>
            <a:off x="839788" y="457200"/>
            <a:ext cx="3932237" cy="5099538"/>
          </a:xfrm>
        </p:spPr>
        <p:txBody>
          <a:bodyPr>
            <a:normAutofit fontScale="90000"/>
          </a:bodyPr>
          <a:lstStyle/>
          <a:p>
            <a:br>
              <a:rPr lang="en-US" sz="4800" dirty="0">
                <a:solidFill>
                  <a:srgbClr val="FFC000"/>
                </a:solidFill>
              </a:rPr>
            </a:br>
            <a:br>
              <a:rPr lang="en-US" sz="4800" dirty="0">
                <a:solidFill>
                  <a:srgbClr val="FFC000"/>
                </a:solidFill>
              </a:rPr>
            </a:br>
            <a:br>
              <a:rPr lang="en-US" sz="4800" dirty="0">
                <a:solidFill>
                  <a:srgbClr val="FFC000"/>
                </a:solidFill>
              </a:rPr>
            </a:br>
            <a:br>
              <a:rPr lang="en-US" sz="4800" dirty="0">
                <a:solidFill>
                  <a:srgbClr val="FFC000"/>
                </a:solidFill>
              </a:rPr>
            </a:br>
            <a:r>
              <a:rPr lang="en-US" sz="5300" b="1" dirty="0">
                <a:solidFill>
                  <a:srgbClr val="FFC000"/>
                </a:solidFill>
              </a:rPr>
              <a:t>Talks with Robert about soon leaving his body, </a:t>
            </a:r>
            <a:r>
              <a:rPr lang="en-US" sz="5300" b="1" dirty="0" err="1">
                <a:solidFill>
                  <a:srgbClr val="FFC000"/>
                </a:solidFill>
              </a:rPr>
              <a:t>mahasamadhi</a:t>
            </a:r>
            <a:endParaRPr lang="en-US" sz="5300" b="1" dirty="0">
              <a:solidFill>
                <a:srgbClr val="FFC000"/>
              </a:solidFill>
            </a:endParaRPr>
          </a:p>
        </p:txBody>
      </p:sp>
      <p:pic>
        <p:nvPicPr>
          <p:cNvPr id="6" name="Picture Placeholder 5" descr="A person in a wheelchair holding a picture of a person&#10;&#10;AI-generated content may be incorrect.">
            <a:extLst>
              <a:ext uri="{FF2B5EF4-FFF2-40B4-BE49-F238E27FC236}">
                <a16:creationId xmlns:a16="http://schemas.microsoft.com/office/drawing/2014/main" id="{E4536D17-BFB5-51D2-CAC4-C01F32889666}"/>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rot="5400000">
            <a:off x="4904298" y="406910"/>
            <a:ext cx="6729980" cy="6172200"/>
          </a:xfrm>
        </p:spPr>
      </p:pic>
      <p:sp>
        <p:nvSpPr>
          <p:cNvPr id="4" name="Text Placeholder 3">
            <a:extLst>
              <a:ext uri="{FF2B5EF4-FFF2-40B4-BE49-F238E27FC236}">
                <a16:creationId xmlns:a16="http://schemas.microsoft.com/office/drawing/2014/main" id="{FBB865A3-52F2-1BF0-CD39-F989ECD31F8A}"/>
              </a:ext>
            </a:extLst>
          </p:cNvPr>
          <p:cNvSpPr>
            <a:spLocks noGrp="1"/>
          </p:cNvSpPr>
          <p:nvPr>
            <p:ph type="body" sz="half" idx="2"/>
          </p:nvPr>
        </p:nvSpPr>
        <p:spPr>
          <a:xfrm>
            <a:off x="839788" y="-234462"/>
            <a:ext cx="3932237" cy="7092462"/>
          </a:xfrm>
        </p:spPr>
        <p:txBody>
          <a:bodyPr/>
          <a:lstStyle/>
          <a:p>
            <a:endParaRPr lang="en-US" dirty="0"/>
          </a:p>
          <a:p>
            <a:pPr algn="ctr"/>
            <a:endParaRPr lang="en-US" sz="3200" dirty="0"/>
          </a:p>
        </p:txBody>
      </p:sp>
    </p:spTree>
    <p:extLst>
      <p:ext uri="{BB962C8B-B14F-4D97-AF65-F5344CB8AC3E}">
        <p14:creationId xmlns:p14="http://schemas.microsoft.com/office/powerpoint/2010/main" val="3144631561"/>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itting at a table with food&#10;&#10;AI-generated content may be incorrect.">
            <a:extLst>
              <a:ext uri="{FF2B5EF4-FFF2-40B4-BE49-F238E27FC236}">
                <a16:creationId xmlns:a16="http://schemas.microsoft.com/office/drawing/2014/main" id="{3D27555F-567A-59C2-7FAE-9563DD0A23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209925" y="-180975"/>
            <a:ext cx="6858000" cy="7219950"/>
          </a:xfrm>
          <a:prstGeom prst="rect">
            <a:avLst/>
          </a:prstGeom>
        </p:spPr>
      </p:pic>
    </p:spTree>
    <p:extLst>
      <p:ext uri="{BB962C8B-B14F-4D97-AF65-F5344CB8AC3E}">
        <p14:creationId xmlns:p14="http://schemas.microsoft.com/office/powerpoint/2010/main" val="17969651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394601-9015-62DC-D78D-092956C6F661}"/>
              </a:ext>
            </a:extLst>
          </p:cNvPr>
          <p:cNvPicPr>
            <a:picLocks noChangeAspect="1"/>
          </p:cNvPicPr>
          <p:nvPr/>
        </p:nvPicPr>
        <p:blipFill>
          <a:blip r:embed="rId2"/>
          <a:stretch>
            <a:fillRect/>
          </a:stretch>
        </p:blipFill>
        <p:spPr>
          <a:xfrm>
            <a:off x="3688914" y="1455576"/>
            <a:ext cx="0" cy="0"/>
          </a:xfrm>
          <a:prstGeom prst="rect">
            <a:avLst/>
          </a:prstGeom>
        </p:spPr>
      </p:pic>
      <p:pic>
        <p:nvPicPr>
          <p:cNvPr id="5" name="Picture 4">
            <a:extLst>
              <a:ext uri="{FF2B5EF4-FFF2-40B4-BE49-F238E27FC236}">
                <a16:creationId xmlns:a16="http://schemas.microsoft.com/office/drawing/2014/main" id="{67CA0BE0-CACF-3F36-9745-D69F59AF05B6}"/>
              </a:ext>
            </a:extLst>
          </p:cNvPr>
          <p:cNvPicPr>
            <a:picLocks noChangeAspect="1"/>
          </p:cNvPicPr>
          <p:nvPr/>
        </p:nvPicPr>
        <p:blipFill>
          <a:blip r:embed="rId3"/>
          <a:stretch>
            <a:fillRect/>
          </a:stretch>
        </p:blipFill>
        <p:spPr>
          <a:xfrm>
            <a:off x="373388" y="-7543800"/>
            <a:ext cx="11658584" cy="15087600"/>
          </a:xfrm>
          <a:prstGeom prst="rect">
            <a:avLst/>
          </a:prstGeom>
        </p:spPr>
      </p:pic>
    </p:spTree>
    <p:extLst>
      <p:ext uri="{BB962C8B-B14F-4D97-AF65-F5344CB8AC3E}">
        <p14:creationId xmlns:p14="http://schemas.microsoft.com/office/powerpoint/2010/main" val="41952517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045C8CB-E9F9-4205-6B97-F1890B0230DB}"/>
              </a:ext>
            </a:extLst>
          </p:cNvPr>
          <p:cNvSpPr>
            <a:spLocks noGrp="1"/>
          </p:cNvSpPr>
          <p:nvPr>
            <p:ph type="title"/>
          </p:nvPr>
        </p:nvSpPr>
        <p:spPr>
          <a:xfrm>
            <a:off x="242910" y="205274"/>
            <a:ext cx="11494997" cy="6515958"/>
          </a:xfrm>
        </p:spPr>
        <p:txBody>
          <a:bodyPr vert="horz" lIns="91440" tIns="45720" rIns="91440" bIns="45720" rtlCol="0" anchor="t">
            <a:normAutofit/>
          </a:bodyPr>
          <a:lstStyle/>
          <a:p>
            <a:pPr algn="r"/>
            <a:r>
              <a:rPr lang="en-US" sz="8000" kern="1200" dirty="0">
                <a:solidFill>
                  <a:srgbClr val="FFFFFF"/>
                </a:solidFill>
                <a:latin typeface="+mj-lt"/>
                <a:ea typeface="+mj-ea"/>
                <a:cs typeface="+mj-cs"/>
              </a:rPr>
              <a:t>Robert’s spirit finally let go hearing the last words  “Go to your Guru” spoken by Mary Schooley and he was gone shortly after. </a:t>
            </a:r>
          </a:p>
        </p:txBody>
      </p:sp>
      <p:cxnSp>
        <p:nvCxnSpPr>
          <p:cNvPr id="10" name="Straight Connector 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8127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6D31A-F71C-068A-8C04-F6FA5BE7EF4B}"/>
              </a:ext>
            </a:extLst>
          </p:cNvPr>
          <p:cNvSpPr>
            <a:spLocks noGrp="1"/>
          </p:cNvSpPr>
          <p:nvPr>
            <p:ph type="title"/>
          </p:nvPr>
        </p:nvSpPr>
        <p:spPr>
          <a:xfrm>
            <a:off x="783771" y="429208"/>
            <a:ext cx="10570029" cy="5788712"/>
          </a:xfrm>
        </p:spPr>
        <p:txBody>
          <a:bodyPr>
            <a:normAutofit fontScale="90000"/>
          </a:bodyPr>
          <a:lstStyle/>
          <a:p>
            <a:pPr algn="ctr"/>
            <a:r>
              <a:rPr lang="en-US" b="1" dirty="0"/>
              <a:t>After Robert’s Passing several staff members told me that Robert’s unique ways of expressing kindness to others and the acceptance of his challenging cognitive and mobility issues really inspired them. “He was a truly unique and positive human being, that had a powerful impact on my life.”  </a:t>
            </a:r>
            <a:br>
              <a:rPr lang="en-US" b="1" dirty="0"/>
            </a:br>
            <a:br>
              <a:rPr lang="en-US" b="1" dirty="0"/>
            </a:br>
            <a:r>
              <a:rPr lang="en-US" sz="6000" b="1" dirty="0">
                <a:solidFill>
                  <a:srgbClr val="FFC000"/>
                </a:solidFill>
              </a:rPr>
              <a:t>Robert was a teacher, a friend </a:t>
            </a:r>
            <a:br>
              <a:rPr lang="en-US" sz="6000" b="1" dirty="0">
                <a:solidFill>
                  <a:srgbClr val="FFC000"/>
                </a:solidFill>
              </a:rPr>
            </a:br>
            <a:r>
              <a:rPr lang="en-US" sz="6000" b="1" dirty="0">
                <a:solidFill>
                  <a:srgbClr val="FFC000"/>
                </a:solidFill>
              </a:rPr>
              <a:t>and a healer until the end</a:t>
            </a:r>
          </a:p>
        </p:txBody>
      </p:sp>
    </p:spTree>
    <p:extLst>
      <p:ext uri="{BB962C8B-B14F-4D97-AF65-F5344CB8AC3E}">
        <p14:creationId xmlns:p14="http://schemas.microsoft.com/office/powerpoint/2010/main" val="1464288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itting at a table&#10;&#10;AI-generated content may be incorrect.">
            <a:extLst>
              <a:ext uri="{FF2B5EF4-FFF2-40B4-BE49-F238E27FC236}">
                <a16:creationId xmlns:a16="http://schemas.microsoft.com/office/drawing/2014/main" id="{DCE2B613-7A5E-4DC6-31CC-54C2E41395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608" y="0"/>
            <a:ext cx="11670792" cy="7607808"/>
          </a:xfrm>
          <a:prstGeom prst="rect">
            <a:avLst/>
          </a:prstGeom>
        </p:spPr>
      </p:pic>
    </p:spTree>
    <p:extLst>
      <p:ext uri="{BB962C8B-B14F-4D97-AF65-F5344CB8AC3E}">
        <p14:creationId xmlns:p14="http://schemas.microsoft.com/office/powerpoint/2010/main" val="3864204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sitting at a table&#10;&#10;AI-generated content may be incorrect.">
            <a:extLst>
              <a:ext uri="{FF2B5EF4-FFF2-40B4-BE49-F238E27FC236}">
                <a16:creationId xmlns:a16="http://schemas.microsoft.com/office/drawing/2014/main" id="{707948CA-1729-D149-1C13-46FB4EBBD4B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028950" y="95250"/>
            <a:ext cx="7744009" cy="6675120"/>
          </a:xfrm>
          <a:prstGeom prst="rect">
            <a:avLst/>
          </a:prstGeom>
        </p:spPr>
      </p:pic>
    </p:spTree>
    <p:extLst>
      <p:ext uri="{BB962C8B-B14F-4D97-AF65-F5344CB8AC3E}">
        <p14:creationId xmlns:p14="http://schemas.microsoft.com/office/powerpoint/2010/main" val="1348061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6A57B-084D-4A2C-4DC9-3F3D07631551}"/>
              </a:ext>
            </a:extLst>
          </p:cNvPr>
          <p:cNvSpPr>
            <a:spLocks noGrp="1"/>
          </p:cNvSpPr>
          <p:nvPr>
            <p:ph type="ctrTitle"/>
          </p:nvPr>
        </p:nvSpPr>
        <p:spPr/>
        <p:txBody>
          <a:bodyPr>
            <a:normAutofit fontScale="90000"/>
          </a:bodyPr>
          <a:lstStyle/>
          <a:p>
            <a:r>
              <a:rPr lang="en-US" dirty="0">
                <a:solidFill>
                  <a:srgbClr val="002060"/>
                </a:solidFill>
              </a:rPr>
              <a:t>Robert Spread Fun, Music and Inspiration &amp; Had a Huge and Diverse Social Network</a:t>
            </a:r>
          </a:p>
        </p:txBody>
      </p:sp>
      <p:sp>
        <p:nvSpPr>
          <p:cNvPr id="3" name="Subtitle 2">
            <a:extLst>
              <a:ext uri="{FF2B5EF4-FFF2-40B4-BE49-F238E27FC236}">
                <a16:creationId xmlns:a16="http://schemas.microsoft.com/office/drawing/2014/main" id="{0154187B-BB4A-F684-68FC-FD0F01722726}"/>
              </a:ext>
            </a:extLst>
          </p:cNvPr>
          <p:cNvSpPr>
            <a:spLocks noGrp="1"/>
          </p:cNvSpPr>
          <p:nvPr>
            <p:ph type="subTitle" idx="1"/>
          </p:nvPr>
        </p:nvSpPr>
        <p:spPr>
          <a:xfrm>
            <a:off x="1524000" y="3309257"/>
            <a:ext cx="9144000" cy="2680379"/>
          </a:xfrm>
        </p:spPr>
        <p:txBody>
          <a:bodyPr>
            <a:noAutofit/>
          </a:bodyPr>
          <a:lstStyle/>
          <a:p>
            <a:endParaRPr lang="en-US" sz="4000" dirty="0"/>
          </a:p>
          <a:p>
            <a:r>
              <a:rPr lang="en-US" sz="4400" b="1" dirty="0">
                <a:solidFill>
                  <a:srgbClr val="FFC000"/>
                </a:solidFill>
              </a:rPr>
              <a:t>His kindness and Leo charisma often made people feel seen and accepted like they were </a:t>
            </a:r>
          </a:p>
          <a:p>
            <a:r>
              <a:rPr lang="en-US" sz="4400" b="1" dirty="0">
                <a:solidFill>
                  <a:srgbClr val="FFC000"/>
                </a:solidFill>
              </a:rPr>
              <a:t>his “best friend” </a:t>
            </a:r>
          </a:p>
        </p:txBody>
      </p:sp>
    </p:spTree>
    <p:extLst>
      <p:ext uri="{BB962C8B-B14F-4D97-AF65-F5344CB8AC3E}">
        <p14:creationId xmlns:p14="http://schemas.microsoft.com/office/powerpoint/2010/main" val="3475016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A4A0-69BD-1270-8674-1EE426D4423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C0D76C73-EB11-5D0D-1541-CFE0C44D6999}"/>
              </a:ext>
            </a:extLst>
          </p:cNvPr>
          <p:cNvPicPr>
            <a:picLocks noGrp="1" noChangeAspect="1"/>
          </p:cNvPicPr>
          <p:nvPr>
            <p:ph idx="1"/>
          </p:nvPr>
        </p:nvPicPr>
        <p:blipFill>
          <a:blip r:embed="rId2"/>
          <a:stretch>
            <a:fillRect/>
          </a:stretch>
        </p:blipFill>
        <p:spPr>
          <a:xfrm rot="5400000">
            <a:off x="2374797" y="-2557677"/>
            <a:ext cx="7477241" cy="12592597"/>
          </a:xfrm>
        </p:spPr>
      </p:pic>
    </p:spTree>
    <p:extLst>
      <p:ext uri="{BB962C8B-B14F-4D97-AF65-F5344CB8AC3E}">
        <p14:creationId xmlns:p14="http://schemas.microsoft.com/office/powerpoint/2010/main" val="2439637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5407-4617-47C8-0C92-1AE303944DEE}"/>
              </a:ext>
            </a:extLst>
          </p:cNvPr>
          <p:cNvSpPr>
            <a:spLocks noGrp="1"/>
          </p:cNvSpPr>
          <p:nvPr>
            <p:ph type="title"/>
          </p:nvPr>
        </p:nvSpPr>
        <p:spPr/>
        <p:txBody>
          <a:bodyPr/>
          <a:lstStyle/>
          <a:p>
            <a:r>
              <a:rPr lang="en-US" dirty="0"/>
              <a:t>Robert’s Family 1948: Mom Phyllis, Dad Charles, Big brother, Chuck and Baby Bobby</a:t>
            </a:r>
          </a:p>
        </p:txBody>
      </p:sp>
      <p:pic>
        <p:nvPicPr>
          <p:cNvPr id="9" name="Content Placeholder 5">
            <a:extLst>
              <a:ext uri="{FF2B5EF4-FFF2-40B4-BE49-F238E27FC236}">
                <a16:creationId xmlns:a16="http://schemas.microsoft.com/office/drawing/2014/main" id="{D0D65093-A774-5AB4-276D-F1342359A47E}"/>
              </a:ext>
            </a:extLst>
          </p:cNvPr>
          <p:cNvPicPr>
            <a:picLocks noGrp="1" noChangeAspect="1"/>
          </p:cNvPicPr>
          <p:nvPr>
            <p:ph sz="half" idx="2"/>
          </p:nvPr>
        </p:nvPicPr>
        <p:blipFill>
          <a:blip r:embed="rId2"/>
          <a:srcRect l="-1335" r="50492" b="69537"/>
          <a:stretch>
            <a:fillRect/>
          </a:stretch>
        </p:blipFill>
        <p:spPr>
          <a:xfrm>
            <a:off x="6787139" y="2469249"/>
            <a:ext cx="3951721" cy="3064090"/>
          </a:xfrm>
        </p:spPr>
      </p:pic>
      <p:pic>
        <p:nvPicPr>
          <p:cNvPr id="14" name="Content Placeholder 10">
            <a:extLst>
              <a:ext uri="{FF2B5EF4-FFF2-40B4-BE49-F238E27FC236}">
                <a16:creationId xmlns:a16="http://schemas.microsoft.com/office/drawing/2014/main" id="{C930CF10-F0E5-F987-78CC-F2B0C8755DA3}"/>
              </a:ext>
            </a:extLst>
          </p:cNvPr>
          <p:cNvPicPr>
            <a:picLocks noGrp="1" noChangeAspect="1"/>
          </p:cNvPicPr>
          <p:nvPr>
            <p:ph sz="half" idx="1"/>
          </p:nvPr>
        </p:nvPicPr>
        <p:blipFill>
          <a:blip r:embed="rId3"/>
          <a:srcRect l="-37429" t="15919" r="37429" b="-3285"/>
          <a:stretch>
            <a:fillRect/>
          </a:stretch>
        </p:blipFill>
        <p:spPr>
          <a:xfrm>
            <a:off x="-9476324" y="1570767"/>
            <a:ext cx="14881186" cy="16824960"/>
          </a:xfrm>
        </p:spPr>
      </p:pic>
    </p:spTree>
    <p:extLst>
      <p:ext uri="{BB962C8B-B14F-4D97-AF65-F5344CB8AC3E}">
        <p14:creationId xmlns:p14="http://schemas.microsoft.com/office/powerpoint/2010/main" val="3027260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49358-EE6E-CDD0-E4CA-542B53875BBB}"/>
              </a:ext>
            </a:extLst>
          </p:cNvPr>
          <p:cNvSpPr>
            <a:spLocks noGrp="1"/>
          </p:cNvSpPr>
          <p:nvPr>
            <p:ph type="title"/>
          </p:nvPr>
        </p:nvSpPr>
        <p:spPr>
          <a:xfrm>
            <a:off x="992206" y="680485"/>
            <a:ext cx="2823275" cy="5429310"/>
          </a:xfrm>
        </p:spPr>
        <p:txBody>
          <a:bodyPr anchor="t">
            <a:normAutofit/>
          </a:bodyPr>
          <a:lstStyle/>
          <a:p>
            <a:pPr algn="ctr"/>
            <a:r>
              <a:rPr lang="en-US" sz="3000" dirty="0">
                <a:solidFill>
                  <a:srgbClr val="FFFFFF"/>
                </a:solidFill>
              </a:rPr>
              <a:t>Robert’s Devotional Catholic Childhood Heralding A Future Life Direction… </a:t>
            </a:r>
            <a:br>
              <a:rPr lang="en-US" sz="3000" dirty="0">
                <a:solidFill>
                  <a:srgbClr val="FFFFFF"/>
                </a:solidFill>
              </a:rPr>
            </a:br>
            <a:r>
              <a:rPr lang="en-US" sz="3000" dirty="0">
                <a:solidFill>
                  <a:srgbClr val="FFFFFF"/>
                </a:solidFill>
              </a:rPr>
              <a:t>An Acolyte Who Fantasized Becoming A Priest</a:t>
            </a:r>
          </a:p>
        </p:txBody>
      </p:sp>
      <p:pic>
        <p:nvPicPr>
          <p:cNvPr id="6" name="Content Placeholder 5">
            <a:extLst>
              <a:ext uri="{FF2B5EF4-FFF2-40B4-BE49-F238E27FC236}">
                <a16:creationId xmlns:a16="http://schemas.microsoft.com/office/drawing/2014/main" id="{3751DE79-13D1-F6AD-A564-99B0203D83F7}"/>
              </a:ext>
            </a:extLst>
          </p:cNvPr>
          <p:cNvPicPr>
            <a:picLocks noGrp="1" noChangeAspect="1"/>
          </p:cNvPicPr>
          <p:nvPr>
            <p:ph sz="half" idx="1"/>
          </p:nvPr>
        </p:nvPicPr>
        <p:blipFill>
          <a:blip r:embed="rId2"/>
          <a:stretch>
            <a:fillRect/>
          </a:stretch>
        </p:blipFill>
        <p:spPr>
          <a:xfrm>
            <a:off x="4548188" y="0"/>
            <a:ext cx="6500545" cy="10058065"/>
          </a:xfrm>
        </p:spPr>
      </p:pic>
      <p:pic>
        <p:nvPicPr>
          <p:cNvPr id="18" name="Content Placeholder 17">
            <a:extLst>
              <a:ext uri="{FF2B5EF4-FFF2-40B4-BE49-F238E27FC236}">
                <a16:creationId xmlns:a16="http://schemas.microsoft.com/office/drawing/2014/main" id="{77EAD42D-5221-4595-AB0E-603889442DF5}"/>
              </a:ext>
            </a:extLst>
          </p:cNvPr>
          <p:cNvPicPr>
            <a:picLocks noGrp="1" noChangeAspect="1"/>
          </p:cNvPicPr>
          <p:nvPr>
            <p:ph sz="half" idx="2"/>
          </p:nvPr>
        </p:nvPicPr>
        <p:blipFill>
          <a:blip r:embed="rId3"/>
          <a:stretch>
            <a:fillRect/>
          </a:stretch>
        </p:blipFill>
        <p:spPr>
          <a:xfrm>
            <a:off x="8183213" y="531628"/>
            <a:ext cx="4410258" cy="8321040"/>
          </a:xfrm>
        </p:spPr>
      </p:pic>
    </p:spTree>
    <p:extLst>
      <p:ext uri="{BB962C8B-B14F-4D97-AF65-F5344CB8AC3E}">
        <p14:creationId xmlns:p14="http://schemas.microsoft.com/office/powerpoint/2010/main" val="315111370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18B7E-B24A-E516-328F-B2D3DE99C2AC}"/>
              </a:ext>
            </a:extLst>
          </p:cNvPr>
          <p:cNvSpPr>
            <a:spLocks noGrp="1"/>
          </p:cNvSpPr>
          <p:nvPr>
            <p:ph type="title"/>
          </p:nvPr>
        </p:nvSpPr>
        <p:spPr>
          <a:xfrm>
            <a:off x="503138" y="0"/>
            <a:ext cx="10712116" cy="3269673"/>
          </a:xfrm>
        </p:spPr>
        <p:txBody>
          <a:bodyPr>
            <a:noAutofit/>
          </a:bodyPr>
          <a:lstStyle/>
          <a:p>
            <a:pPr algn="ctr"/>
            <a:r>
              <a:rPr lang="en-US" sz="4800" b="1" dirty="0">
                <a:solidFill>
                  <a:srgbClr val="FFC000"/>
                </a:solidFill>
              </a:rPr>
              <a:t>“It Takes A Village to Raise</a:t>
            </a:r>
            <a:br>
              <a:rPr lang="en-US" sz="4800" b="1" dirty="0">
                <a:solidFill>
                  <a:srgbClr val="FFC000"/>
                </a:solidFill>
              </a:rPr>
            </a:br>
            <a:r>
              <a:rPr lang="en-US" sz="4800" b="1" dirty="0">
                <a:solidFill>
                  <a:srgbClr val="FFC000"/>
                </a:solidFill>
              </a:rPr>
              <a:t> A (Divine) Child”</a:t>
            </a:r>
          </a:p>
        </p:txBody>
      </p:sp>
      <p:sp>
        <p:nvSpPr>
          <p:cNvPr id="3" name="Content Placeholder 2">
            <a:extLst>
              <a:ext uri="{FF2B5EF4-FFF2-40B4-BE49-F238E27FC236}">
                <a16:creationId xmlns:a16="http://schemas.microsoft.com/office/drawing/2014/main" id="{CEB4915E-6438-F36A-C905-80E8442D515C}"/>
              </a:ext>
            </a:extLst>
          </p:cNvPr>
          <p:cNvSpPr>
            <a:spLocks noGrp="1"/>
          </p:cNvSpPr>
          <p:nvPr>
            <p:ph idx="1"/>
          </p:nvPr>
        </p:nvSpPr>
        <p:spPr>
          <a:xfrm>
            <a:off x="838200" y="1825624"/>
            <a:ext cx="10515600" cy="6051050"/>
          </a:xfrm>
        </p:spPr>
        <p:txBody>
          <a:bodyPr/>
          <a:lstStyle/>
          <a:p>
            <a:endParaRPr lang="en-US" dirty="0"/>
          </a:p>
          <a:p>
            <a:pPr marL="0" indent="0" algn="ctr">
              <a:buNone/>
            </a:pPr>
            <a:endParaRPr lang="en-US" sz="4800" dirty="0">
              <a:solidFill>
                <a:srgbClr val="FF0000"/>
              </a:solidFill>
            </a:endParaRPr>
          </a:p>
          <a:p>
            <a:pPr marL="0" indent="0" algn="ctr">
              <a:buNone/>
            </a:pPr>
            <a:endParaRPr lang="en-US" sz="4800" dirty="0">
              <a:solidFill>
                <a:srgbClr val="FF0000"/>
              </a:solidFill>
            </a:endParaRPr>
          </a:p>
          <a:p>
            <a:pPr marL="0" indent="0" algn="ctr">
              <a:buNone/>
            </a:pPr>
            <a:endParaRPr lang="en-US" sz="4800" dirty="0">
              <a:solidFill>
                <a:srgbClr val="FF0000"/>
              </a:solidFill>
            </a:endParaRPr>
          </a:p>
          <a:p>
            <a:pPr marL="0" indent="0" algn="ctr">
              <a:buNone/>
            </a:pPr>
            <a:r>
              <a:rPr lang="en-US" sz="4800" dirty="0">
                <a:solidFill>
                  <a:srgbClr val="FF0000"/>
                </a:solidFill>
              </a:rPr>
              <a:t>Love, Gratitude and Grace Abounded Around Robert’s Journey</a:t>
            </a:r>
          </a:p>
        </p:txBody>
      </p:sp>
      <p:pic>
        <p:nvPicPr>
          <p:cNvPr id="6" name="Picture 5" descr="A screenshot of a person's face&#10;&#10;AI-generated content may be incorrect.">
            <a:extLst>
              <a:ext uri="{FF2B5EF4-FFF2-40B4-BE49-F238E27FC236}">
                <a16:creationId xmlns:a16="http://schemas.microsoft.com/office/drawing/2014/main" id="{4FB9182B-87EB-8A08-8FEE-8FA090E8BE2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07176" y="2413329"/>
            <a:ext cx="2704039" cy="2286261"/>
          </a:xfrm>
          <a:prstGeom prst="rect">
            <a:avLst/>
          </a:prstGeom>
        </p:spPr>
      </p:pic>
    </p:spTree>
    <p:extLst>
      <p:ext uri="{BB962C8B-B14F-4D97-AF65-F5344CB8AC3E}">
        <p14:creationId xmlns:p14="http://schemas.microsoft.com/office/powerpoint/2010/main" val="35556762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834E-F047-1645-FF40-7B98626606C5}"/>
              </a:ext>
            </a:extLst>
          </p:cNvPr>
          <p:cNvSpPr>
            <a:spLocks noGrp="1"/>
          </p:cNvSpPr>
          <p:nvPr>
            <p:ph type="title"/>
          </p:nvPr>
        </p:nvSpPr>
        <p:spPr>
          <a:xfrm>
            <a:off x="838200" y="193675"/>
            <a:ext cx="10515600" cy="1325563"/>
          </a:xfrm>
        </p:spPr>
        <p:txBody>
          <a:bodyPr>
            <a:normAutofit fontScale="90000"/>
          </a:bodyPr>
          <a:lstStyle/>
          <a:p>
            <a:r>
              <a:rPr lang="en-US" b="1" dirty="0">
                <a:solidFill>
                  <a:srgbClr val="FFC000"/>
                </a:solidFill>
              </a:rPr>
              <a:t>Robert went to East Providence HS where he received the top athlete scholar award in 1966</a:t>
            </a:r>
          </a:p>
        </p:txBody>
      </p:sp>
      <p:pic>
        <p:nvPicPr>
          <p:cNvPr id="4" name="Content Placeholder 3">
            <a:extLst>
              <a:ext uri="{FF2B5EF4-FFF2-40B4-BE49-F238E27FC236}">
                <a16:creationId xmlns:a16="http://schemas.microsoft.com/office/drawing/2014/main" id="{774AF911-DD49-235C-B97C-2E7732F742C6}"/>
              </a:ext>
            </a:extLst>
          </p:cNvPr>
          <p:cNvPicPr>
            <a:picLocks noGrp="1" noChangeAspect="1"/>
          </p:cNvPicPr>
          <p:nvPr>
            <p:ph idx="1"/>
          </p:nvPr>
        </p:nvPicPr>
        <p:blipFill>
          <a:blip r:embed="rId2"/>
          <a:srcRect l="22486" r="5650"/>
          <a:stretch>
            <a:fillRect/>
          </a:stretch>
        </p:blipFill>
        <p:spPr>
          <a:xfrm rot="16200000">
            <a:off x="4418080" y="-2665086"/>
            <a:ext cx="6166198" cy="15002359"/>
          </a:xfrm>
          <a:prstGeom prst="rect">
            <a:avLst/>
          </a:prstGeom>
        </p:spPr>
      </p:pic>
    </p:spTree>
    <p:extLst>
      <p:ext uri="{BB962C8B-B14F-4D97-AF65-F5344CB8AC3E}">
        <p14:creationId xmlns:p14="http://schemas.microsoft.com/office/powerpoint/2010/main" val="132755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E28CF-0DD1-01CE-4B51-33E9E1DA73E4}"/>
              </a:ext>
            </a:extLst>
          </p:cNvPr>
          <p:cNvPicPr>
            <a:picLocks noChangeAspect="1"/>
          </p:cNvPicPr>
          <p:nvPr/>
        </p:nvPicPr>
        <p:blipFill>
          <a:blip r:embed="rId2"/>
          <a:stretch>
            <a:fillRect/>
          </a:stretch>
        </p:blipFill>
        <p:spPr>
          <a:xfrm>
            <a:off x="1262743" y="0"/>
            <a:ext cx="8229600" cy="6858000"/>
          </a:xfrm>
          <a:prstGeom prst="rect">
            <a:avLst/>
          </a:prstGeom>
        </p:spPr>
      </p:pic>
    </p:spTree>
    <p:extLst>
      <p:ext uri="{BB962C8B-B14F-4D97-AF65-F5344CB8AC3E}">
        <p14:creationId xmlns:p14="http://schemas.microsoft.com/office/powerpoint/2010/main" val="3376659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CE2DC-BC70-3507-41C8-02DD075D4432}"/>
              </a:ext>
            </a:extLst>
          </p:cNvPr>
          <p:cNvPicPr>
            <a:picLocks noChangeAspect="1"/>
          </p:cNvPicPr>
          <p:nvPr/>
        </p:nvPicPr>
        <p:blipFill>
          <a:blip r:embed="rId2"/>
          <a:stretch>
            <a:fillRect/>
          </a:stretch>
        </p:blipFill>
        <p:spPr>
          <a:xfrm rot="16200000">
            <a:off x="2425287" y="-2947803"/>
            <a:ext cx="6601198" cy="11451771"/>
          </a:xfrm>
          <a:prstGeom prst="rect">
            <a:avLst/>
          </a:prstGeom>
        </p:spPr>
      </p:pic>
    </p:spTree>
    <p:extLst>
      <p:ext uri="{BB962C8B-B14F-4D97-AF65-F5344CB8AC3E}">
        <p14:creationId xmlns:p14="http://schemas.microsoft.com/office/powerpoint/2010/main" val="1490891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C77862-C155-B425-B519-982079ED50C2}"/>
              </a:ext>
            </a:extLst>
          </p:cNvPr>
          <p:cNvPicPr>
            <a:picLocks noChangeAspect="1"/>
          </p:cNvPicPr>
          <p:nvPr/>
        </p:nvPicPr>
        <p:blipFill rotWithShape="1">
          <a:blip r:embed="rId2"/>
          <a:srcRect l="-2686" r="-2686"/>
          <a:stretch>
            <a:fillRect/>
          </a:stretch>
        </p:blipFill>
        <p:spPr>
          <a:xfrm rot="16200000">
            <a:off x="3041807" y="-1728315"/>
            <a:ext cx="7707136" cy="9465492"/>
          </a:xfrm>
          <a:prstGeom prst="rect">
            <a:avLst/>
          </a:prstGeom>
        </p:spPr>
      </p:pic>
    </p:spTree>
    <p:extLst>
      <p:ext uri="{BB962C8B-B14F-4D97-AF65-F5344CB8AC3E}">
        <p14:creationId xmlns:p14="http://schemas.microsoft.com/office/powerpoint/2010/main" val="2629867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C27CD-1F93-4A06-DC9C-F72E24DABD04}"/>
              </a:ext>
            </a:extLst>
          </p:cNvPr>
          <p:cNvPicPr>
            <a:picLocks noChangeAspect="1"/>
          </p:cNvPicPr>
          <p:nvPr/>
        </p:nvPicPr>
        <p:blipFill>
          <a:blip r:embed="rId2"/>
          <a:srcRect l="22486" r="5650"/>
          <a:stretch>
            <a:fillRect/>
          </a:stretch>
        </p:blipFill>
        <p:spPr>
          <a:xfrm rot="16200000">
            <a:off x="3561922" y="-2451422"/>
            <a:ext cx="6632747" cy="11753619"/>
          </a:xfrm>
          <a:prstGeom prst="rect">
            <a:avLst/>
          </a:prstGeom>
        </p:spPr>
      </p:pic>
    </p:spTree>
    <p:extLst>
      <p:ext uri="{BB962C8B-B14F-4D97-AF65-F5344CB8AC3E}">
        <p14:creationId xmlns:p14="http://schemas.microsoft.com/office/powerpoint/2010/main" val="298956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E734EC-23ED-1405-844B-FFF9E184AB32}"/>
              </a:ext>
            </a:extLst>
          </p:cNvPr>
          <p:cNvPicPr>
            <a:picLocks noChangeAspect="1"/>
          </p:cNvPicPr>
          <p:nvPr/>
        </p:nvPicPr>
        <p:blipFill>
          <a:blip r:embed="rId2"/>
          <a:srcRect l="10700" t="199" r="31244" b="-199"/>
          <a:stretch>
            <a:fillRect/>
          </a:stretch>
        </p:blipFill>
        <p:spPr>
          <a:xfrm rot="16200000">
            <a:off x="2755112" y="-3548052"/>
            <a:ext cx="7278983" cy="13533120"/>
          </a:xfrm>
          <a:prstGeom prst="rect">
            <a:avLst/>
          </a:prstGeom>
        </p:spPr>
      </p:pic>
    </p:spTree>
    <p:extLst>
      <p:ext uri="{BB962C8B-B14F-4D97-AF65-F5344CB8AC3E}">
        <p14:creationId xmlns:p14="http://schemas.microsoft.com/office/powerpoint/2010/main" val="990068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42AAC-03DE-3C9B-ED58-426BC5D4CCC2}"/>
              </a:ext>
            </a:extLst>
          </p:cNvPr>
          <p:cNvPicPr>
            <a:picLocks noChangeAspect="1"/>
          </p:cNvPicPr>
          <p:nvPr/>
        </p:nvPicPr>
        <p:blipFill>
          <a:blip r:embed="rId2"/>
          <a:stretch>
            <a:fillRect/>
          </a:stretch>
        </p:blipFill>
        <p:spPr>
          <a:xfrm>
            <a:off x="2743200" y="0"/>
            <a:ext cx="6002482" cy="6858000"/>
          </a:xfrm>
          <a:prstGeom prst="rect">
            <a:avLst/>
          </a:prstGeom>
        </p:spPr>
      </p:pic>
    </p:spTree>
    <p:extLst>
      <p:ext uri="{BB962C8B-B14F-4D97-AF65-F5344CB8AC3E}">
        <p14:creationId xmlns:p14="http://schemas.microsoft.com/office/powerpoint/2010/main" val="3426936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F3F28-C967-7571-0D4F-9700A8650203}"/>
              </a:ext>
            </a:extLst>
          </p:cNvPr>
          <p:cNvPicPr>
            <a:picLocks noChangeAspect="1"/>
          </p:cNvPicPr>
          <p:nvPr/>
        </p:nvPicPr>
        <p:blipFill>
          <a:blip r:embed="rId2"/>
          <a:stretch>
            <a:fillRect/>
          </a:stretch>
        </p:blipFill>
        <p:spPr>
          <a:xfrm rot="16200000">
            <a:off x="3332670" y="-3506841"/>
            <a:ext cx="5970797" cy="12984480"/>
          </a:xfrm>
          <a:prstGeom prst="rect">
            <a:avLst/>
          </a:prstGeom>
        </p:spPr>
      </p:pic>
    </p:spTree>
    <p:extLst>
      <p:ext uri="{BB962C8B-B14F-4D97-AF65-F5344CB8AC3E}">
        <p14:creationId xmlns:p14="http://schemas.microsoft.com/office/powerpoint/2010/main" val="2787262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4B8C2-A639-C71C-1041-23202E99950E}"/>
              </a:ext>
            </a:extLst>
          </p:cNvPr>
          <p:cNvPicPr>
            <a:picLocks noChangeAspect="1"/>
          </p:cNvPicPr>
          <p:nvPr/>
        </p:nvPicPr>
        <p:blipFill>
          <a:blip r:embed="rId2"/>
          <a:stretch>
            <a:fillRect/>
          </a:stretch>
        </p:blipFill>
        <p:spPr>
          <a:xfrm rot="5400000">
            <a:off x="1792953" y="-863313"/>
            <a:ext cx="7421184" cy="9147810"/>
          </a:xfrm>
          <a:prstGeom prst="rect">
            <a:avLst/>
          </a:prstGeom>
        </p:spPr>
      </p:pic>
    </p:spTree>
    <p:extLst>
      <p:ext uri="{BB962C8B-B14F-4D97-AF65-F5344CB8AC3E}">
        <p14:creationId xmlns:p14="http://schemas.microsoft.com/office/powerpoint/2010/main" val="2148824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C20B6F-318E-564A-4A37-8ACDD824D671}"/>
              </a:ext>
            </a:extLst>
          </p:cNvPr>
          <p:cNvPicPr>
            <a:picLocks noChangeAspect="1"/>
          </p:cNvPicPr>
          <p:nvPr/>
        </p:nvPicPr>
        <p:blipFill>
          <a:blip r:embed="rId2"/>
          <a:stretch>
            <a:fillRect/>
          </a:stretch>
        </p:blipFill>
        <p:spPr>
          <a:xfrm rot="16200000">
            <a:off x="2123462" y="-3251908"/>
            <a:ext cx="7746960" cy="11993883"/>
          </a:xfrm>
          <a:prstGeom prst="rect">
            <a:avLst/>
          </a:prstGeom>
        </p:spPr>
      </p:pic>
    </p:spTree>
    <p:extLst>
      <p:ext uri="{BB962C8B-B14F-4D97-AF65-F5344CB8AC3E}">
        <p14:creationId xmlns:p14="http://schemas.microsoft.com/office/powerpoint/2010/main" val="4028323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786D-0771-624F-5C34-12B73546AAF7}"/>
              </a:ext>
            </a:extLst>
          </p:cNvPr>
          <p:cNvSpPr>
            <a:spLocks noGrp="1"/>
          </p:cNvSpPr>
          <p:nvPr>
            <p:ph type="title"/>
          </p:nvPr>
        </p:nvSpPr>
        <p:spPr/>
        <p:txBody>
          <a:bodyPr/>
          <a:lstStyle/>
          <a:p>
            <a:pPr algn="ctr"/>
            <a:r>
              <a:rPr lang="en-US" dirty="0"/>
              <a:t>Special Thanks To Patricia London</a:t>
            </a:r>
          </a:p>
        </p:txBody>
      </p:sp>
      <p:pic>
        <p:nvPicPr>
          <p:cNvPr id="5" name="Content Placeholder 4" descr="A person and person smiling for a picture&#10;&#10;AI-generated content may be incorrect.">
            <a:extLst>
              <a:ext uri="{FF2B5EF4-FFF2-40B4-BE49-F238E27FC236}">
                <a16:creationId xmlns:a16="http://schemas.microsoft.com/office/drawing/2014/main" id="{823732E2-AB1D-72CA-1303-0BDCEE924B7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0800000">
            <a:off x="3195108" y="1825625"/>
            <a:ext cx="5801784" cy="4351338"/>
          </a:xfrm>
        </p:spPr>
      </p:pic>
    </p:spTree>
    <p:extLst>
      <p:ext uri="{BB962C8B-B14F-4D97-AF65-F5344CB8AC3E}">
        <p14:creationId xmlns:p14="http://schemas.microsoft.com/office/powerpoint/2010/main" val="3396427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A8DD2-E632-5927-9569-580D7A09305F}"/>
              </a:ext>
            </a:extLst>
          </p:cNvPr>
          <p:cNvPicPr>
            <a:picLocks noChangeAspect="1"/>
          </p:cNvPicPr>
          <p:nvPr/>
        </p:nvPicPr>
        <p:blipFill>
          <a:blip r:embed="rId2"/>
          <a:stretch>
            <a:fillRect/>
          </a:stretch>
        </p:blipFill>
        <p:spPr>
          <a:xfrm>
            <a:off x="3033486" y="-638629"/>
            <a:ext cx="6348118" cy="8319589"/>
          </a:xfrm>
          <a:prstGeom prst="rect">
            <a:avLst/>
          </a:prstGeom>
        </p:spPr>
      </p:pic>
    </p:spTree>
    <p:extLst>
      <p:ext uri="{BB962C8B-B14F-4D97-AF65-F5344CB8AC3E}">
        <p14:creationId xmlns:p14="http://schemas.microsoft.com/office/powerpoint/2010/main" val="1459727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DB2551-5D5E-C510-691C-E94886588DEB}"/>
              </a:ext>
            </a:extLst>
          </p:cNvPr>
          <p:cNvPicPr>
            <a:picLocks noChangeAspect="1"/>
          </p:cNvPicPr>
          <p:nvPr/>
        </p:nvPicPr>
        <p:blipFill>
          <a:blip r:embed="rId2"/>
          <a:stretch>
            <a:fillRect/>
          </a:stretch>
        </p:blipFill>
        <p:spPr>
          <a:xfrm>
            <a:off x="3446318" y="0"/>
            <a:ext cx="5581996" cy="7223760"/>
          </a:xfrm>
          <a:prstGeom prst="rect">
            <a:avLst/>
          </a:prstGeom>
        </p:spPr>
      </p:pic>
    </p:spTree>
    <p:extLst>
      <p:ext uri="{BB962C8B-B14F-4D97-AF65-F5344CB8AC3E}">
        <p14:creationId xmlns:p14="http://schemas.microsoft.com/office/powerpoint/2010/main" val="2841413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967DC-5D9C-4C63-2658-11F83AEE3BC7}"/>
              </a:ext>
            </a:extLst>
          </p:cNvPr>
          <p:cNvPicPr>
            <a:picLocks noChangeAspect="1"/>
          </p:cNvPicPr>
          <p:nvPr/>
        </p:nvPicPr>
        <p:blipFill>
          <a:blip r:embed="rId2"/>
          <a:stretch>
            <a:fillRect/>
          </a:stretch>
        </p:blipFill>
        <p:spPr>
          <a:xfrm>
            <a:off x="621323" y="0"/>
            <a:ext cx="11676185" cy="6858000"/>
          </a:xfrm>
          <a:prstGeom prst="rect">
            <a:avLst/>
          </a:prstGeom>
        </p:spPr>
      </p:pic>
    </p:spTree>
    <p:extLst>
      <p:ext uri="{BB962C8B-B14F-4D97-AF65-F5344CB8AC3E}">
        <p14:creationId xmlns:p14="http://schemas.microsoft.com/office/powerpoint/2010/main" val="4187558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FA2836-0D19-677B-2B26-15E39CF094AA}"/>
              </a:ext>
            </a:extLst>
          </p:cNvPr>
          <p:cNvPicPr>
            <a:picLocks noChangeAspect="1"/>
          </p:cNvPicPr>
          <p:nvPr/>
        </p:nvPicPr>
        <p:blipFill>
          <a:blip r:embed="rId2"/>
          <a:stretch>
            <a:fillRect/>
          </a:stretch>
        </p:blipFill>
        <p:spPr>
          <a:xfrm rot="5400000">
            <a:off x="1709636" y="-871436"/>
            <a:ext cx="7491842" cy="9234714"/>
          </a:xfrm>
          <a:prstGeom prst="rect">
            <a:avLst/>
          </a:prstGeom>
        </p:spPr>
      </p:pic>
      <p:sp>
        <p:nvSpPr>
          <p:cNvPr id="2" name="TextBox 1">
            <a:extLst>
              <a:ext uri="{FF2B5EF4-FFF2-40B4-BE49-F238E27FC236}">
                <a16:creationId xmlns:a16="http://schemas.microsoft.com/office/drawing/2014/main" id="{F97748B2-A53D-2913-C3D3-00C30A838F4C}"/>
              </a:ext>
            </a:extLst>
          </p:cNvPr>
          <p:cNvSpPr txBox="1"/>
          <p:nvPr/>
        </p:nvSpPr>
        <p:spPr>
          <a:xfrm>
            <a:off x="-781050" y="325464"/>
            <a:ext cx="12687300" cy="707886"/>
          </a:xfrm>
          <a:prstGeom prst="rect">
            <a:avLst/>
          </a:prstGeom>
          <a:noFill/>
        </p:spPr>
        <p:txBody>
          <a:bodyPr wrap="square" rtlCol="0">
            <a:spAutoFit/>
          </a:bodyPr>
          <a:lstStyle/>
          <a:p>
            <a:pPr algn="ctr"/>
            <a:r>
              <a:rPr lang="en-US" sz="4000" b="1" dirty="0">
                <a:solidFill>
                  <a:srgbClr val="FF0000"/>
                </a:solidFill>
              </a:rPr>
              <a:t>Colgate University </a:t>
            </a:r>
            <a:r>
              <a:rPr lang="en-US" sz="4000" b="1" dirty="0" err="1">
                <a:solidFill>
                  <a:srgbClr val="FF0000"/>
                </a:solidFill>
              </a:rPr>
              <a:t>YearBook</a:t>
            </a:r>
            <a:r>
              <a:rPr lang="en-US" sz="4000" b="1" dirty="0">
                <a:solidFill>
                  <a:srgbClr val="FF0000"/>
                </a:solidFill>
              </a:rPr>
              <a:t>  JR Year1969</a:t>
            </a:r>
          </a:p>
        </p:txBody>
      </p:sp>
    </p:spTree>
    <p:extLst>
      <p:ext uri="{BB962C8B-B14F-4D97-AF65-F5344CB8AC3E}">
        <p14:creationId xmlns:p14="http://schemas.microsoft.com/office/powerpoint/2010/main" val="2639532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16D37-02C0-370B-2692-A09507DFA195}"/>
              </a:ext>
            </a:extLst>
          </p:cNvPr>
          <p:cNvPicPr>
            <a:picLocks noChangeAspect="1"/>
          </p:cNvPicPr>
          <p:nvPr/>
        </p:nvPicPr>
        <p:blipFill>
          <a:blip r:embed="rId2"/>
          <a:stretch>
            <a:fillRect/>
          </a:stretch>
        </p:blipFill>
        <p:spPr>
          <a:xfrm>
            <a:off x="0" y="-1085850"/>
            <a:ext cx="11652596" cy="12801600"/>
          </a:xfrm>
          <a:prstGeom prst="rect">
            <a:avLst/>
          </a:prstGeom>
        </p:spPr>
      </p:pic>
    </p:spTree>
    <p:extLst>
      <p:ext uri="{BB962C8B-B14F-4D97-AF65-F5344CB8AC3E}">
        <p14:creationId xmlns:p14="http://schemas.microsoft.com/office/powerpoint/2010/main" val="251826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A29425AB-B706-1F0F-71EC-7FC103B268E7}"/>
              </a:ext>
            </a:extLst>
          </p:cNvPr>
          <p:cNvSpPr>
            <a:spLocks noGrp="1"/>
          </p:cNvSpPr>
          <p:nvPr>
            <p:ph type="title"/>
          </p:nvPr>
        </p:nvSpPr>
        <p:spPr>
          <a:xfrm>
            <a:off x="841246" y="673770"/>
            <a:ext cx="3644489" cy="2414488"/>
          </a:xfrm>
        </p:spPr>
        <p:txBody>
          <a:bodyPr anchor="t">
            <a:normAutofit fontScale="90000"/>
          </a:bodyPr>
          <a:lstStyle/>
          <a:p>
            <a:r>
              <a:rPr lang="en-US" sz="5000" dirty="0">
                <a:solidFill>
                  <a:srgbClr val="FFFFFF"/>
                </a:solidFill>
              </a:rPr>
              <a:t>Graduation from Colgate University 1970</a:t>
            </a:r>
          </a:p>
        </p:txBody>
      </p:sp>
      <p:sp>
        <p:nvSpPr>
          <p:cNvPr id="3" name="Content Placeholder 2">
            <a:extLst>
              <a:ext uri="{FF2B5EF4-FFF2-40B4-BE49-F238E27FC236}">
                <a16:creationId xmlns:a16="http://schemas.microsoft.com/office/drawing/2014/main" id="{46774E32-70CF-F6B0-923B-EE6536063A0B}"/>
              </a:ext>
            </a:extLst>
          </p:cNvPr>
          <p:cNvSpPr>
            <a:spLocks noGrp="1"/>
          </p:cNvSpPr>
          <p:nvPr>
            <p:ph idx="1"/>
          </p:nvPr>
        </p:nvSpPr>
        <p:spPr>
          <a:xfrm>
            <a:off x="6095999" y="140677"/>
            <a:ext cx="5254754" cy="6036285"/>
          </a:xfrm>
        </p:spPr>
        <p:txBody>
          <a:bodyPr>
            <a:noAutofit/>
          </a:bodyPr>
          <a:lstStyle/>
          <a:p>
            <a:r>
              <a:rPr lang="en-US" sz="3200" b="1" dirty="0"/>
              <a:t>Robert lettered in three sports: football, basketball and track.  He loved the debate club and writing for the college newspaper. </a:t>
            </a:r>
          </a:p>
          <a:p>
            <a:r>
              <a:rPr lang="en-US" sz="3200" b="1" dirty="0"/>
              <a:t>He majored in business administration and liberal art studies</a:t>
            </a:r>
          </a:p>
          <a:p>
            <a:r>
              <a:rPr lang="en-US" sz="3200" b="1" dirty="0"/>
              <a:t>After graduation  he taught at a low- income school serving Black students</a:t>
            </a:r>
          </a:p>
        </p:txBody>
      </p:sp>
    </p:spTree>
    <p:extLst>
      <p:ext uri="{BB962C8B-B14F-4D97-AF65-F5344CB8AC3E}">
        <p14:creationId xmlns:p14="http://schemas.microsoft.com/office/powerpoint/2010/main" val="3813092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78C80-059F-8F9A-CBDA-B23F69692608}"/>
              </a:ext>
            </a:extLst>
          </p:cNvPr>
          <p:cNvSpPr>
            <a:spLocks noGrp="1"/>
          </p:cNvSpPr>
          <p:nvPr>
            <p:ph type="title"/>
          </p:nvPr>
        </p:nvSpPr>
        <p:spPr/>
        <p:txBody>
          <a:bodyPr/>
          <a:lstStyle/>
          <a:p>
            <a:pPr algn="ctr"/>
            <a:r>
              <a:rPr lang="en-US" dirty="0">
                <a:solidFill>
                  <a:srgbClr val="C00000"/>
                </a:solidFill>
              </a:rPr>
              <a:t>Miscellaneous Family Photos </a:t>
            </a:r>
            <a:br>
              <a:rPr lang="en-US" dirty="0">
                <a:solidFill>
                  <a:srgbClr val="C00000"/>
                </a:solidFill>
              </a:rPr>
            </a:br>
            <a:r>
              <a:rPr lang="en-US" dirty="0">
                <a:solidFill>
                  <a:srgbClr val="C00000"/>
                </a:solidFill>
              </a:rPr>
              <a:t>Through the Years</a:t>
            </a:r>
          </a:p>
        </p:txBody>
      </p:sp>
      <p:sp>
        <p:nvSpPr>
          <p:cNvPr id="3" name="Content Placeholder 2">
            <a:extLst>
              <a:ext uri="{FF2B5EF4-FFF2-40B4-BE49-F238E27FC236}">
                <a16:creationId xmlns:a16="http://schemas.microsoft.com/office/drawing/2014/main" id="{3D7E4835-E5B6-E730-978A-D708A2998F8D}"/>
              </a:ext>
            </a:extLst>
          </p:cNvPr>
          <p:cNvSpPr>
            <a:spLocks noGrp="1"/>
          </p:cNvSpPr>
          <p:nvPr>
            <p:ph idx="1"/>
          </p:nvPr>
        </p:nvSpPr>
        <p:spPr/>
        <p:txBody>
          <a:bodyPr/>
          <a:lstStyle/>
          <a:p>
            <a:r>
              <a:rPr lang="en-US" sz="3200" dirty="0"/>
              <a:t>Colgate Graduation  and Football Photograph</a:t>
            </a:r>
          </a:p>
          <a:p>
            <a:r>
              <a:rPr lang="en-US" sz="3200" dirty="0"/>
              <a:t>Times With Aging Parents Charles and Phyllis</a:t>
            </a:r>
          </a:p>
          <a:p>
            <a:r>
              <a:rPr lang="en-US" sz="3200" dirty="0"/>
              <a:t>Big Brother Chuck Days Before His Passing</a:t>
            </a:r>
          </a:p>
          <a:p>
            <a:r>
              <a:rPr lang="en-US" sz="3200" dirty="0"/>
              <a:t>“Anorexic-like” Robert After a 40 Day Juice Fast at Ann Wigmore’s Hippocrates Institute where Robert Healed A Chronic Inflammatory Bowel Disease</a:t>
            </a:r>
          </a:p>
          <a:p>
            <a:r>
              <a:rPr lang="en-US" sz="3200" dirty="0"/>
              <a:t>High School Senior Prom</a:t>
            </a:r>
          </a:p>
          <a:p>
            <a:r>
              <a:rPr lang="en-US" sz="3200" dirty="0"/>
              <a:t>Wedding Photo with Chuck’s Bride Eileen</a:t>
            </a:r>
          </a:p>
          <a:p>
            <a:endParaRPr lang="en-US" dirty="0"/>
          </a:p>
          <a:p>
            <a:endParaRPr lang="en-US" dirty="0"/>
          </a:p>
        </p:txBody>
      </p:sp>
    </p:spTree>
    <p:extLst>
      <p:ext uri="{BB962C8B-B14F-4D97-AF65-F5344CB8AC3E}">
        <p14:creationId xmlns:p14="http://schemas.microsoft.com/office/powerpoint/2010/main" val="3994466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15F86B-5D45-CFAE-19B4-C28C2DBACF94}"/>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2424561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CF5F2-DE37-F3FB-F874-21E7D84A31D5}"/>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1725970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5CA4C9-51C9-B7A6-7A6B-D361DAECE1D2}"/>
              </a:ext>
            </a:extLst>
          </p:cNvPr>
          <p:cNvPicPr>
            <a:picLocks noChangeAspect="1"/>
          </p:cNvPicPr>
          <p:nvPr/>
        </p:nvPicPr>
        <p:blipFill>
          <a:blip r:embed="rId2"/>
          <a:stretch>
            <a:fillRect/>
          </a:stretch>
        </p:blipFill>
        <p:spPr>
          <a:xfrm>
            <a:off x="2190750" y="0"/>
            <a:ext cx="6554932" cy="6858000"/>
          </a:xfrm>
          <a:prstGeom prst="rect">
            <a:avLst/>
          </a:prstGeom>
        </p:spPr>
      </p:pic>
    </p:spTree>
    <p:extLst>
      <p:ext uri="{BB962C8B-B14F-4D97-AF65-F5344CB8AC3E}">
        <p14:creationId xmlns:p14="http://schemas.microsoft.com/office/powerpoint/2010/main" val="1242206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AC68A-5BAF-025F-DA36-1AF35C6936D5}"/>
              </a:ext>
            </a:extLst>
          </p:cNvPr>
          <p:cNvSpPr>
            <a:spLocks noGrp="1"/>
          </p:cNvSpPr>
          <p:nvPr>
            <p:ph type="title"/>
          </p:nvPr>
        </p:nvSpPr>
        <p:spPr/>
        <p:txBody>
          <a:bodyPr>
            <a:normAutofit/>
          </a:bodyPr>
          <a:lstStyle/>
          <a:p>
            <a:r>
              <a:rPr lang="en-US" dirty="0"/>
              <a:t>Major Kudos and Deep Appreciation to Punita      Greenberg and Chitra Diamond for their Seva</a:t>
            </a:r>
          </a:p>
        </p:txBody>
      </p:sp>
      <p:sp>
        <p:nvSpPr>
          <p:cNvPr id="3" name="Content Placeholder 2">
            <a:extLst>
              <a:ext uri="{FF2B5EF4-FFF2-40B4-BE49-F238E27FC236}">
                <a16:creationId xmlns:a16="http://schemas.microsoft.com/office/drawing/2014/main" id="{D5CFEAE7-1331-DD43-8AEF-36877F8F1890}"/>
              </a:ext>
            </a:extLst>
          </p:cNvPr>
          <p:cNvSpPr>
            <a:spLocks noGrp="1"/>
          </p:cNvSpPr>
          <p:nvPr>
            <p:ph idx="1"/>
          </p:nvPr>
        </p:nvSpPr>
        <p:spPr/>
        <p:txBody>
          <a:bodyPr>
            <a:normAutofit fontScale="92500" lnSpcReduction="10000"/>
          </a:bodyPr>
          <a:lstStyle/>
          <a:p>
            <a:r>
              <a:rPr lang="en-US" dirty="0"/>
              <a:t>Without your tireless and loving support Robert would have ended up unhoused and forgotten.</a:t>
            </a:r>
          </a:p>
          <a:p>
            <a:r>
              <a:rPr lang="en-US" dirty="0"/>
              <a:t>Punita besides handling the details of this celebration of life, kept the information flow open  to Robert’s friends, community  and family by frequent posts on his email and Facebook accounts. She helped Robert get affordable assisted living and memory care: a miracle! </a:t>
            </a:r>
          </a:p>
          <a:p>
            <a:r>
              <a:rPr lang="en-US" dirty="0"/>
              <a:t>Chitra is a good, decades-long friend and former memory care nurse, t housed, feed and tended to Robert’s early  medical and residential needs and kept the prayers going for him</a:t>
            </a:r>
          </a:p>
          <a:p>
            <a:r>
              <a:rPr lang="en-US" dirty="0"/>
              <a:t>It takes a village and committed community to “walk our friends back home” to Spirit</a:t>
            </a:r>
          </a:p>
        </p:txBody>
      </p:sp>
    </p:spTree>
    <p:extLst>
      <p:ext uri="{BB962C8B-B14F-4D97-AF65-F5344CB8AC3E}">
        <p14:creationId xmlns:p14="http://schemas.microsoft.com/office/powerpoint/2010/main" val="3090524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2EBF3A-6736-954E-77D9-6849D115F124}"/>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3536569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77FB0-7DB5-1B93-8C42-4314E7798B5F}"/>
              </a:ext>
            </a:extLst>
          </p:cNvPr>
          <p:cNvPicPr>
            <a:picLocks noChangeAspect="1"/>
          </p:cNvPicPr>
          <p:nvPr/>
        </p:nvPicPr>
        <p:blipFill>
          <a:blip r:embed="rId2"/>
          <a:stretch>
            <a:fillRect/>
          </a:stretch>
        </p:blipFill>
        <p:spPr>
          <a:xfrm>
            <a:off x="2641600" y="0"/>
            <a:ext cx="7300686" cy="6858000"/>
          </a:xfrm>
          <a:prstGeom prst="rect">
            <a:avLst/>
          </a:prstGeom>
        </p:spPr>
      </p:pic>
    </p:spTree>
    <p:extLst>
      <p:ext uri="{BB962C8B-B14F-4D97-AF65-F5344CB8AC3E}">
        <p14:creationId xmlns:p14="http://schemas.microsoft.com/office/powerpoint/2010/main" val="3132035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C8CBE-8086-5D44-5664-7980F01E14F3}"/>
              </a:ext>
            </a:extLst>
          </p:cNvPr>
          <p:cNvPicPr>
            <a:picLocks noChangeAspect="1"/>
          </p:cNvPicPr>
          <p:nvPr/>
        </p:nvPicPr>
        <p:blipFill>
          <a:blip r:embed="rId2"/>
          <a:stretch>
            <a:fillRect/>
          </a:stretch>
        </p:blipFill>
        <p:spPr>
          <a:xfrm>
            <a:off x="2876549" y="0"/>
            <a:ext cx="7103326" cy="7315200"/>
          </a:xfrm>
          <a:prstGeom prst="rect">
            <a:avLst/>
          </a:prstGeom>
        </p:spPr>
      </p:pic>
    </p:spTree>
    <p:extLst>
      <p:ext uri="{BB962C8B-B14F-4D97-AF65-F5344CB8AC3E}">
        <p14:creationId xmlns:p14="http://schemas.microsoft.com/office/powerpoint/2010/main" val="725962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A078F-C60B-A7A9-1452-66352980639C}"/>
              </a:ext>
            </a:extLst>
          </p:cNvPr>
          <p:cNvSpPr>
            <a:spLocks noGrp="1"/>
          </p:cNvSpPr>
          <p:nvPr>
            <p:ph type="title"/>
          </p:nvPr>
        </p:nvSpPr>
        <p:spPr>
          <a:xfrm>
            <a:off x="876300" y="144780"/>
            <a:ext cx="10439400" cy="1931670"/>
          </a:xfrm>
        </p:spPr>
        <p:txBody>
          <a:bodyPr>
            <a:noAutofit/>
          </a:bodyPr>
          <a:lstStyle/>
          <a:p>
            <a:r>
              <a:rPr lang="en-US" sz="3600" b="1" dirty="0">
                <a:solidFill>
                  <a:srgbClr val="FF0000"/>
                </a:solidFill>
              </a:rPr>
              <a:t>Devastating Loss</a:t>
            </a:r>
            <a:r>
              <a:rPr lang="en-US" sz="3600" dirty="0">
                <a:solidFill>
                  <a:srgbClr val="FF0000"/>
                </a:solidFill>
              </a:rPr>
              <a:t>: Sudden Death of Robert’s Beloved Big Brother, Chuck ,After His Jet Crashed One Week After His Wedding to Eileen. Big Catalyst For Bob’s Life Change</a:t>
            </a:r>
          </a:p>
        </p:txBody>
      </p:sp>
      <p:pic>
        <p:nvPicPr>
          <p:cNvPr id="6" name="Content Placeholder 5">
            <a:extLst>
              <a:ext uri="{FF2B5EF4-FFF2-40B4-BE49-F238E27FC236}">
                <a16:creationId xmlns:a16="http://schemas.microsoft.com/office/drawing/2014/main" id="{79444BC3-EBA0-2151-80CD-26650D3713FE}"/>
              </a:ext>
            </a:extLst>
          </p:cNvPr>
          <p:cNvPicPr>
            <a:picLocks noGrp="1" noChangeAspect="1"/>
          </p:cNvPicPr>
          <p:nvPr>
            <p:ph sz="half" idx="1"/>
          </p:nvPr>
        </p:nvPicPr>
        <p:blipFill>
          <a:blip r:embed="rId2"/>
          <a:stretch>
            <a:fillRect/>
          </a:stretch>
        </p:blipFill>
        <p:spPr>
          <a:xfrm>
            <a:off x="-2" y="2076450"/>
            <a:ext cx="6224759" cy="8869680"/>
          </a:xfrm>
        </p:spPr>
      </p:pic>
      <p:pic>
        <p:nvPicPr>
          <p:cNvPr id="16" name="Content Placeholder 15">
            <a:extLst>
              <a:ext uri="{FF2B5EF4-FFF2-40B4-BE49-F238E27FC236}">
                <a16:creationId xmlns:a16="http://schemas.microsoft.com/office/drawing/2014/main" id="{6CBC2855-A7CD-FE03-7D21-46E9ABDEB52F}"/>
              </a:ext>
            </a:extLst>
          </p:cNvPr>
          <p:cNvPicPr>
            <a:picLocks noGrp="1" noChangeAspect="1"/>
          </p:cNvPicPr>
          <p:nvPr>
            <p:ph sz="half" idx="2"/>
          </p:nvPr>
        </p:nvPicPr>
        <p:blipFill>
          <a:blip r:embed="rId3"/>
          <a:stretch>
            <a:fillRect/>
          </a:stretch>
        </p:blipFill>
        <p:spPr>
          <a:xfrm>
            <a:off x="5669278" y="1813810"/>
            <a:ext cx="7846004" cy="8869680"/>
          </a:xfrm>
        </p:spPr>
      </p:pic>
    </p:spTree>
    <p:extLst>
      <p:ext uri="{BB962C8B-B14F-4D97-AF65-F5344CB8AC3E}">
        <p14:creationId xmlns:p14="http://schemas.microsoft.com/office/powerpoint/2010/main" val="1213252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BF58-8D62-0A0E-5253-B7D09DAD7D79}"/>
              </a:ext>
            </a:extLst>
          </p:cNvPr>
          <p:cNvSpPr>
            <a:spLocks noGrp="1"/>
          </p:cNvSpPr>
          <p:nvPr>
            <p:ph type="title"/>
          </p:nvPr>
        </p:nvSpPr>
        <p:spPr>
          <a:xfrm>
            <a:off x="838200" y="365125"/>
            <a:ext cx="10515600" cy="2174875"/>
          </a:xfrm>
        </p:spPr>
        <p:txBody>
          <a:bodyPr/>
          <a:lstStyle/>
          <a:p>
            <a:pPr algn="ctr"/>
            <a:r>
              <a:rPr lang="en-US" sz="4800" b="1" i="1" dirty="0">
                <a:solidFill>
                  <a:srgbClr val="FFC000"/>
                </a:solidFill>
              </a:rPr>
              <a:t>“Everything Else Can Wait But</a:t>
            </a:r>
            <a:br>
              <a:rPr lang="en-US" sz="4800" b="1" i="1" dirty="0">
                <a:solidFill>
                  <a:srgbClr val="FFC000"/>
                </a:solidFill>
              </a:rPr>
            </a:br>
            <a:r>
              <a:rPr lang="en-US" sz="4800" b="1" i="1" dirty="0">
                <a:solidFill>
                  <a:srgbClr val="FFC000"/>
                </a:solidFill>
              </a:rPr>
              <a:t> Our Search For God Cannot Wait”</a:t>
            </a:r>
            <a:br>
              <a:rPr lang="en-US" sz="4800" b="1" i="1" dirty="0">
                <a:solidFill>
                  <a:srgbClr val="FFC000"/>
                </a:solidFill>
              </a:rPr>
            </a:br>
            <a:r>
              <a:rPr lang="en-US" dirty="0"/>
              <a:t>					</a:t>
            </a:r>
            <a:r>
              <a:rPr lang="en-US" sz="2800" dirty="0"/>
              <a:t>Parmahansa Yogananda</a:t>
            </a:r>
          </a:p>
        </p:txBody>
      </p:sp>
      <p:pic>
        <p:nvPicPr>
          <p:cNvPr id="16" name="Picture 15">
            <a:extLst>
              <a:ext uri="{FF2B5EF4-FFF2-40B4-BE49-F238E27FC236}">
                <a16:creationId xmlns:a16="http://schemas.microsoft.com/office/drawing/2014/main" id="{8EBF0304-B6C1-BEF7-6A7E-750AD0B151C7}"/>
              </a:ext>
            </a:extLst>
          </p:cNvPr>
          <p:cNvPicPr>
            <a:picLocks noChangeAspect="1"/>
          </p:cNvPicPr>
          <p:nvPr/>
        </p:nvPicPr>
        <p:blipFill>
          <a:blip r:embed="rId2"/>
          <a:stretch>
            <a:fillRect/>
          </a:stretch>
        </p:blipFill>
        <p:spPr>
          <a:xfrm>
            <a:off x="3762532" y="2305393"/>
            <a:ext cx="6672364" cy="7132320"/>
          </a:xfrm>
          <a:prstGeom prst="rect">
            <a:avLst/>
          </a:prstGeom>
        </p:spPr>
      </p:pic>
    </p:spTree>
    <p:extLst>
      <p:ext uri="{BB962C8B-B14F-4D97-AF65-F5344CB8AC3E}">
        <p14:creationId xmlns:p14="http://schemas.microsoft.com/office/powerpoint/2010/main" val="897504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5F29B6-60D6-18E2-F145-9C717E65FE01}"/>
              </a:ext>
            </a:extLst>
          </p:cNvPr>
          <p:cNvSpPr>
            <a:spLocks noGrp="1"/>
          </p:cNvSpPr>
          <p:nvPr>
            <p:ph type="title"/>
          </p:nvPr>
        </p:nvSpPr>
        <p:spPr>
          <a:xfrm>
            <a:off x="1973943" y="391886"/>
            <a:ext cx="3686628" cy="5500913"/>
          </a:xfrm>
          <a:ln w="25400" cap="sq">
            <a:solidFill>
              <a:srgbClr val="FFFFFF"/>
            </a:solidFill>
            <a:miter lim="800000"/>
          </a:ln>
        </p:spPr>
        <p:txBody>
          <a:bodyPr wrap="square">
            <a:noAutofit/>
          </a:bodyPr>
          <a:lstStyle/>
          <a:p>
            <a:pPr algn="ctr"/>
            <a:r>
              <a:rPr lang="en-US" sz="3600" dirty="0">
                <a:solidFill>
                  <a:srgbClr val="FFFFFF"/>
                </a:solidFill>
              </a:rPr>
              <a:t>Robert sought Kriya Yoga guidance from two direct disciples of Yogananda: Swami Kriyananda and Roy Eugene Davis</a:t>
            </a:r>
          </a:p>
        </p:txBody>
      </p:sp>
      <p:sp>
        <p:nvSpPr>
          <p:cNvPr id="13" name="Rectangle 12">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Content Placeholder 18">
            <a:extLst>
              <a:ext uri="{FF2B5EF4-FFF2-40B4-BE49-F238E27FC236}">
                <a16:creationId xmlns:a16="http://schemas.microsoft.com/office/drawing/2014/main" id="{777BE62D-F283-9847-E921-14CE3DC840B1}"/>
              </a:ext>
            </a:extLst>
          </p:cNvPr>
          <p:cNvPicPr>
            <a:picLocks noGrp="1" noChangeAspect="1"/>
          </p:cNvPicPr>
          <p:nvPr>
            <p:ph sz="half" idx="1"/>
          </p:nvPr>
        </p:nvPicPr>
        <p:blipFill>
          <a:blip r:embed="rId2"/>
          <a:srcRect l="39894" t="11213" r="20035" b="45635"/>
          <a:stretch>
            <a:fillRect/>
          </a:stretch>
        </p:blipFill>
        <p:spPr>
          <a:xfrm>
            <a:off x="9144000" y="0"/>
            <a:ext cx="3304380" cy="7132320"/>
          </a:xfrm>
        </p:spPr>
      </p:pic>
      <p:sp>
        <p:nvSpPr>
          <p:cNvPr id="27" name="Content Placeholder 26">
            <a:extLst>
              <a:ext uri="{FF2B5EF4-FFF2-40B4-BE49-F238E27FC236}">
                <a16:creationId xmlns:a16="http://schemas.microsoft.com/office/drawing/2014/main" id="{B0CB8988-6737-3BBB-E56F-4E43F8DC467D}"/>
              </a:ext>
            </a:extLst>
          </p:cNvPr>
          <p:cNvSpPr>
            <a:spLocks noGrp="1"/>
          </p:cNvSpPr>
          <p:nvPr>
            <p:ph sz="half" idx="2"/>
          </p:nvPr>
        </p:nvSpPr>
        <p:spPr>
          <a:xfrm>
            <a:off x="5721904" y="0"/>
            <a:ext cx="6726476" cy="6766560"/>
          </a:xfrm>
        </p:spPr>
        <p:txBody>
          <a:bodyPr/>
          <a:lstStyle/>
          <a:p>
            <a:endParaRPr lang="en-US" dirty="0"/>
          </a:p>
        </p:txBody>
      </p:sp>
      <p:pic>
        <p:nvPicPr>
          <p:cNvPr id="28" name="Content Placeholder 16">
            <a:extLst>
              <a:ext uri="{FF2B5EF4-FFF2-40B4-BE49-F238E27FC236}">
                <a16:creationId xmlns:a16="http://schemas.microsoft.com/office/drawing/2014/main" id="{26855CA3-A5F6-F5BF-B74A-64E64A2C5780}"/>
              </a:ext>
            </a:extLst>
          </p:cNvPr>
          <p:cNvPicPr>
            <a:picLocks noChangeAspect="1"/>
          </p:cNvPicPr>
          <p:nvPr/>
        </p:nvPicPr>
        <p:blipFill>
          <a:blip r:embed="rId3"/>
          <a:srcRect l="12762" t="6679" r="32056" b="31802"/>
          <a:stretch>
            <a:fillRect/>
          </a:stretch>
        </p:blipFill>
        <p:spPr>
          <a:xfrm>
            <a:off x="5727835" y="-104931"/>
            <a:ext cx="3472997" cy="6766560"/>
          </a:xfrm>
          <a:prstGeom prst="rect">
            <a:avLst/>
          </a:prstGeom>
        </p:spPr>
      </p:pic>
    </p:spTree>
    <p:extLst>
      <p:ext uri="{BB962C8B-B14F-4D97-AF65-F5344CB8AC3E}">
        <p14:creationId xmlns:p14="http://schemas.microsoft.com/office/powerpoint/2010/main" val="2833596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C738-5CCB-9A42-EDC7-F1A411E93699}"/>
              </a:ext>
            </a:extLst>
          </p:cNvPr>
          <p:cNvSpPr>
            <a:spLocks noGrp="1"/>
          </p:cNvSpPr>
          <p:nvPr>
            <p:ph type="title"/>
          </p:nvPr>
        </p:nvSpPr>
        <p:spPr>
          <a:xfrm>
            <a:off x="831850" y="1709738"/>
            <a:ext cx="10515600" cy="4379912"/>
          </a:xfrm>
        </p:spPr>
        <p:txBody>
          <a:bodyPr>
            <a:noAutofit/>
          </a:bodyPr>
          <a:lstStyle/>
          <a:p>
            <a:br>
              <a:rPr lang="en-US" sz="4800" b="1" dirty="0"/>
            </a:br>
            <a:br>
              <a:rPr lang="en-US" sz="4800" b="1" dirty="0"/>
            </a:br>
            <a:br>
              <a:rPr lang="en-US" sz="4800" b="1" dirty="0"/>
            </a:br>
            <a:br>
              <a:rPr lang="en-US" sz="4800" b="1" dirty="0"/>
            </a:br>
            <a:br>
              <a:rPr lang="en-US" sz="4800" b="1" dirty="0"/>
            </a:br>
            <a:br>
              <a:rPr lang="en-US" sz="4800" b="1" dirty="0"/>
            </a:br>
            <a:br>
              <a:rPr lang="en-US" sz="4800" b="1" dirty="0"/>
            </a:br>
            <a:br>
              <a:rPr lang="en-US" sz="4800" b="1" dirty="0"/>
            </a:br>
            <a:r>
              <a:rPr lang="en-US" sz="4800" b="1" dirty="0"/>
              <a:t>In the late 1970s Robert came to Ananda Village to explore living and working in a spiritual community 300 plus devotees of Paramhansa Yogananda’s Kriya Yoga. It was here in this place and spiritual practice that Robert’s heart found its home and his life’s true purpose</a:t>
            </a:r>
          </a:p>
        </p:txBody>
      </p:sp>
      <p:sp>
        <p:nvSpPr>
          <p:cNvPr id="3" name="Text Placeholder 2">
            <a:extLst>
              <a:ext uri="{FF2B5EF4-FFF2-40B4-BE49-F238E27FC236}">
                <a16:creationId xmlns:a16="http://schemas.microsoft.com/office/drawing/2014/main" id="{C4096EF6-C57D-D2C1-114F-8E0EFCA207C6}"/>
              </a:ext>
            </a:extLst>
          </p:cNvPr>
          <p:cNvSpPr>
            <a:spLocks noGrp="1"/>
          </p:cNvSpPr>
          <p:nvPr>
            <p:ph type="body" idx="1"/>
          </p:nvPr>
        </p:nvSpPr>
        <p:spPr/>
        <p:txBody>
          <a:bodyPr>
            <a:normAutofit/>
          </a:bodyPr>
          <a:lstStyle/>
          <a:p>
            <a:endParaRPr lang="en-US" sz="4400" dirty="0"/>
          </a:p>
        </p:txBody>
      </p:sp>
    </p:spTree>
    <p:extLst>
      <p:ext uri="{BB962C8B-B14F-4D97-AF65-F5344CB8AC3E}">
        <p14:creationId xmlns:p14="http://schemas.microsoft.com/office/powerpoint/2010/main" val="2254377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lue dress with his hands together&#10;&#10;AI-generated content may be incorrect.">
            <a:extLst>
              <a:ext uri="{FF2B5EF4-FFF2-40B4-BE49-F238E27FC236}">
                <a16:creationId xmlns:a16="http://schemas.microsoft.com/office/drawing/2014/main" id="{5C5C8F3B-67A6-D495-BE62-D955907AE69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252686" y="182880"/>
            <a:ext cx="4070431" cy="6492240"/>
          </a:xfrm>
          <a:prstGeom prst="rect">
            <a:avLst/>
          </a:prstGeom>
        </p:spPr>
      </p:pic>
    </p:spTree>
    <p:extLst>
      <p:ext uri="{BB962C8B-B14F-4D97-AF65-F5344CB8AC3E}">
        <p14:creationId xmlns:p14="http://schemas.microsoft.com/office/powerpoint/2010/main" val="4199335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193663-652B-2DB3-15DC-0837E015ACF3}"/>
              </a:ext>
            </a:extLst>
          </p:cNvPr>
          <p:cNvPicPr>
            <a:picLocks noChangeAspect="1"/>
          </p:cNvPicPr>
          <p:nvPr/>
        </p:nvPicPr>
        <p:blipFill>
          <a:blip r:embed="rId2"/>
          <a:stretch>
            <a:fillRect/>
          </a:stretch>
        </p:blipFill>
        <p:spPr>
          <a:xfrm rot="5400000">
            <a:off x="-6537524" y="-7626326"/>
            <a:ext cx="13769991" cy="21367933"/>
          </a:xfrm>
          <a:prstGeom prst="rect">
            <a:avLst/>
          </a:prstGeom>
        </p:spPr>
      </p:pic>
    </p:spTree>
    <p:extLst>
      <p:ext uri="{BB962C8B-B14F-4D97-AF65-F5344CB8AC3E}">
        <p14:creationId xmlns:p14="http://schemas.microsoft.com/office/powerpoint/2010/main" val="2193055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94B4F-05B1-9525-2C62-948694B888CB}"/>
              </a:ext>
            </a:extLst>
          </p:cNvPr>
          <p:cNvPicPr>
            <a:picLocks noChangeAspect="1"/>
          </p:cNvPicPr>
          <p:nvPr/>
        </p:nvPicPr>
        <p:blipFill>
          <a:blip r:embed="rId2">
            <a:lum bright="18000"/>
          </a:blip>
          <a:srcRect l="38857" t="35278" r="14051"/>
          <a:stretch>
            <a:fillRect/>
          </a:stretch>
        </p:blipFill>
        <p:spPr>
          <a:xfrm>
            <a:off x="3543300" y="285750"/>
            <a:ext cx="6426273" cy="11658600"/>
          </a:xfrm>
          <a:prstGeom prst="rect">
            <a:avLst/>
          </a:prstGeom>
        </p:spPr>
      </p:pic>
    </p:spTree>
    <p:extLst>
      <p:ext uri="{BB962C8B-B14F-4D97-AF65-F5344CB8AC3E}">
        <p14:creationId xmlns:p14="http://schemas.microsoft.com/office/powerpoint/2010/main" val="3337702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women sitting at a table&#10;&#10;AI-generated content may be incorrect.">
            <a:extLst>
              <a:ext uri="{FF2B5EF4-FFF2-40B4-BE49-F238E27FC236}">
                <a16:creationId xmlns:a16="http://schemas.microsoft.com/office/drawing/2014/main" id="{2B5E7582-5169-5480-09FE-0969B1D89C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8343900" cy="6858000"/>
          </a:xfrm>
          <a:prstGeom prst="rect">
            <a:avLst/>
          </a:prstGeom>
        </p:spPr>
      </p:pic>
    </p:spTree>
    <p:extLst>
      <p:ext uri="{BB962C8B-B14F-4D97-AF65-F5344CB8AC3E}">
        <p14:creationId xmlns:p14="http://schemas.microsoft.com/office/powerpoint/2010/main" val="512321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A5909-5D0C-FFC5-2DB4-A861353CA9C6}"/>
              </a:ext>
            </a:extLst>
          </p:cNvPr>
          <p:cNvSpPr>
            <a:spLocks noGrp="1"/>
          </p:cNvSpPr>
          <p:nvPr>
            <p:ph type="title"/>
          </p:nvPr>
        </p:nvSpPr>
        <p:spPr>
          <a:xfrm>
            <a:off x="0" y="-839560"/>
            <a:ext cx="10515600" cy="1325563"/>
          </a:xfrm>
        </p:spPr>
        <p:txBody>
          <a:bodyPr/>
          <a:lstStyle/>
          <a:p>
            <a:endParaRPr lang="en-US" dirty="0"/>
          </a:p>
        </p:txBody>
      </p:sp>
      <p:pic>
        <p:nvPicPr>
          <p:cNvPr id="5" name="Content Placeholder 4">
            <a:extLst>
              <a:ext uri="{FF2B5EF4-FFF2-40B4-BE49-F238E27FC236}">
                <a16:creationId xmlns:a16="http://schemas.microsoft.com/office/drawing/2014/main" id="{88F76148-EB07-9ACA-ED7E-B0D6B19F3BB7}"/>
              </a:ext>
            </a:extLst>
          </p:cNvPr>
          <p:cNvPicPr>
            <a:picLocks noGrp="1" noChangeAspect="1"/>
          </p:cNvPicPr>
          <p:nvPr>
            <p:ph idx="1"/>
          </p:nvPr>
        </p:nvPicPr>
        <p:blipFill>
          <a:blip r:embed="rId2"/>
          <a:stretch>
            <a:fillRect/>
          </a:stretch>
        </p:blipFill>
        <p:spPr>
          <a:xfrm>
            <a:off x="-1952995" y="-5257800"/>
            <a:ext cx="16352168" cy="17647920"/>
          </a:xfrm>
          <a:ln>
            <a:solidFill>
              <a:srgbClr val="FFC000"/>
            </a:solidFill>
          </a:ln>
        </p:spPr>
      </p:pic>
    </p:spTree>
    <p:extLst>
      <p:ext uri="{BB962C8B-B14F-4D97-AF65-F5344CB8AC3E}">
        <p14:creationId xmlns:p14="http://schemas.microsoft.com/office/powerpoint/2010/main" val="661191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B5C770-937C-6D5E-1A53-8088F2AB08E6}"/>
              </a:ext>
            </a:extLst>
          </p:cNvPr>
          <p:cNvPicPr>
            <a:picLocks noGrp="1" noChangeAspect="1"/>
          </p:cNvPicPr>
          <p:nvPr>
            <p:ph idx="4294967295"/>
          </p:nvPr>
        </p:nvPicPr>
        <p:blipFill>
          <a:blip r:embed="rId2"/>
          <a:stretch>
            <a:fillRect/>
          </a:stretch>
        </p:blipFill>
        <p:spPr>
          <a:xfrm>
            <a:off x="-1638709" y="-3383280"/>
            <a:ext cx="15469417" cy="13624560"/>
          </a:xfrm>
        </p:spPr>
      </p:pic>
    </p:spTree>
    <p:extLst>
      <p:ext uri="{BB962C8B-B14F-4D97-AF65-F5344CB8AC3E}">
        <p14:creationId xmlns:p14="http://schemas.microsoft.com/office/powerpoint/2010/main" val="408229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1E338C-2557-EBFB-1545-9569607B62CC}"/>
              </a:ext>
            </a:extLst>
          </p:cNvPr>
          <p:cNvPicPr>
            <a:picLocks noChangeAspect="1"/>
          </p:cNvPicPr>
          <p:nvPr/>
        </p:nvPicPr>
        <p:blipFill>
          <a:blip r:embed="rId2"/>
          <a:stretch>
            <a:fillRect/>
          </a:stretch>
        </p:blipFill>
        <p:spPr>
          <a:xfrm>
            <a:off x="-2833165" y="-2794917"/>
            <a:ext cx="17374494" cy="12070080"/>
          </a:xfrm>
          <a:prstGeom prst="rect">
            <a:avLst/>
          </a:prstGeom>
        </p:spPr>
      </p:pic>
    </p:spTree>
    <p:extLst>
      <p:ext uri="{BB962C8B-B14F-4D97-AF65-F5344CB8AC3E}">
        <p14:creationId xmlns:p14="http://schemas.microsoft.com/office/powerpoint/2010/main" val="2329339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C40303-D3E7-9A3E-7386-A62A0A17565E}"/>
              </a:ext>
            </a:extLst>
          </p:cNvPr>
          <p:cNvPicPr>
            <a:picLocks noChangeAspect="1"/>
          </p:cNvPicPr>
          <p:nvPr/>
        </p:nvPicPr>
        <p:blipFill>
          <a:blip r:embed="rId2"/>
          <a:stretch>
            <a:fillRect/>
          </a:stretch>
        </p:blipFill>
        <p:spPr>
          <a:xfrm rot="5400000">
            <a:off x="3243152" y="-3002924"/>
            <a:ext cx="6917905" cy="14447520"/>
          </a:xfrm>
          <a:prstGeom prst="rect">
            <a:avLst/>
          </a:prstGeom>
        </p:spPr>
      </p:pic>
    </p:spTree>
    <p:extLst>
      <p:ext uri="{BB962C8B-B14F-4D97-AF65-F5344CB8AC3E}">
        <p14:creationId xmlns:p14="http://schemas.microsoft.com/office/powerpoint/2010/main" val="350562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955EC2-8726-621A-73D5-6A22601FCFEC}"/>
              </a:ext>
            </a:extLst>
          </p:cNvPr>
          <p:cNvPicPr>
            <a:picLocks noChangeAspect="1"/>
          </p:cNvPicPr>
          <p:nvPr/>
        </p:nvPicPr>
        <p:blipFill>
          <a:blip r:embed="rId2"/>
          <a:stretch>
            <a:fillRect/>
          </a:stretch>
        </p:blipFill>
        <p:spPr>
          <a:xfrm rot="5400000">
            <a:off x="-7616587" y="-7928539"/>
            <a:ext cx="16451878" cy="22585680"/>
          </a:xfrm>
          <a:prstGeom prst="rect">
            <a:avLst/>
          </a:prstGeom>
        </p:spPr>
      </p:pic>
    </p:spTree>
    <p:extLst>
      <p:ext uri="{BB962C8B-B14F-4D97-AF65-F5344CB8AC3E}">
        <p14:creationId xmlns:p14="http://schemas.microsoft.com/office/powerpoint/2010/main" val="576563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61DA4-956D-6D98-EE23-E5C3A047BAD8}"/>
              </a:ext>
            </a:extLst>
          </p:cNvPr>
          <p:cNvPicPr>
            <a:picLocks noChangeAspect="1"/>
          </p:cNvPicPr>
          <p:nvPr/>
        </p:nvPicPr>
        <p:blipFill>
          <a:blip r:embed="rId2"/>
          <a:stretch>
            <a:fillRect/>
          </a:stretch>
        </p:blipFill>
        <p:spPr>
          <a:xfrm rot="5400000">
            <a:off x="1790700" y="-2762250"/>
            <a:ext cx="8001000" cy="12420600"/>
          </a:xfrm>
          <a:prstGeom prst="rect">
            <a:avLst/>
          </a:prstGeom>
        </p:spPr>
      </p:pic>
    </p:spTree>
    <p:extLst>
      <p:ext uri="{BB962C8B-B14F-4D97-AF65-F5344CB8AC3E}">
        <p14:creationId xmlns:p14="http://schemas.microsoft.com/office/powerpoint/2010/main" val="1046936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CC93A9-7492-2612-A892-E00C9015C12E}"/>
              </a:ext>
            </a:extLst>
          </p:cNvPr>
          <p:cNvPicPr>
            <a:picLocks noChangeAspect="1"/>
          </p:cNvPicPr>
          <p:nvPr/>
        </p:nvPicPr>
        <p:blipFill>
          <a:blip r:embed="rId2"/>
          <a:stretch>
            <a:fillRect/>
          </a:stretch>
        </p:blipFill>
        <p:spPr>
          <a:xfrm rot="5400000">
            <a:off x="-5331537" y="-8229600"/>
            <a:ext cx="12720479" cy="23317200"/>
          </a:xfrm>
          <a:prstGeom prst="rect">
            <a:avLst/>
          </a:prstGeom>
        </p:spPr>
      </p:pic>
    </p:spTree>
    <p:extLst>
      <p:ext uri="{BB962C8B-B14F-4D97-AF65-F5344CB8AC3E}">
        <p14:creationId xmlns:p14="http://schemas.microsoft.com/office/powerpoint/2010/main" val="402067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F129A-8CFC-9A12-1F63-A5BF8C25883A}"/>
              </a:ext>
            </a:extLst>
          </p:cNvPr>
          <p:cNvPicPr>
            <a:picLocks noChangeAspect="1"/>
          </p:cNvPicPr>
          <p:nvPr/>
        </p:nvPicPr>
        <p:blipFill>
          <a:blip r:embed="rId2"/>
          <a:stretch>
            <a:fillRect/>
          </a:stretch>
        </p:blipFill>
        <p:spPr>
          <a:xfrm>
            <a:off x="-4742044" y="-10694670"/>
            <a:ext cx="22045310" cy="28529280"/>
          </a:xfrm>
          <a:prstGeom prst="rect">
            <a:avLst/>
          </a:prstGeom>
        </p:spPr>
      </p:pic>
    </p:spTree>
    <p:extLst>
      <p:ext uri="{BB962C8B-B14F-4D97-AF65-F5344CB8AC3E}">
        <p14:creationId xmlns:p14="http://schemas.microsoft.com/office/powerpoint/2010/main" val="3739189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A002C8-C161-FCD6-66F2-4A6206DB7928}"/>
              </a:ext>
            </a:extLst>
          </p:cNvPr>
          <p:cNvPicPr>
            <a:picLocks noChangeAspect="1"/>
          </p:cNvPicPr>
          <p:nvPr/>
        </p:nvPicPr>
        <p:blipFill>
          <a:blip r:embed="rId2">
            <a:lum bright="1000"/>
          </a:blip>
          <a:stretch>
            <a:fillRect/>
          </a:stretch>
        </p:blipFill>
        <p:spPr>
          <a:xfrm rot="5400000">
            <a:off x="-5553936" y="-7094554"/>
            <a:ext cx="13089075" cy="21945600"/>
          </a:xfrm>
          <a:prstGeom prst="rect">
            <a:avLst/>
          </a:prstGeom>
        </p:spPr>
      </p:pic>
    </p:spTree>
    <p:extLst>
      <p:ext uri="{BB962C8B-B14F-4D97-AF65-F5344CB8AC3E}">
        <p14:creationId xmlns:p14="http://schemas.microsoft.com/office/powerpoint/2010/main" val="250623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D3B12-59E0-1C2D-F7A1-F6117F43A34C}"/>
              </a:ext>
            </a:extLst>
          </p:cNvPr>
          <p:cNvPicPr>
            <a:picLocks noChangeAspect="1"/>
          </p:cNvPicPr>
          <p:nvPr/>
        </p:nvPicPr>
        <p:blipFill>
          <a:blip r:embed="rId2"/>
          <a:stretch>
            <a:fillRect/>
          </a:stretch>
        </p:blipFill>
        <p:spPr>
          <a:xfrm>
            <a:off x="-1123949" y="0"/>
            <a:ext cx="10487826" cy="9875520"/>
          </a:xfrm>
          <a:prstGeom prst="rect">
            <a:avLst/>
          </a:prstGeom>
        </p:spPr>
      </p:pic>
    </p:spTree>
    <p:extLst>
      <p:ext uri="{BB962C8B-B14F-4D97-AF65-F5344CB8AC3E}">
        <p14:creationId xmlns:p14="http://schemas.microsoft.com/office/powerpoint/2010/main" val="655101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987B-7A41-4327-B37F-76355E23AA1C}"/>
              </a:ext>
            </a:extLst>
          </p:cNvPr>
          <p:cNvSpPr>
            <a:spLocks noGrp="1"/>
          </p:cNvSpPr>
          <p:nvPr>
            <p:ph type="title"/>
          </p:nvPr>
        </p:nvSpPr>
        <p:spPr>
          <a:xfrm>
            <a:off x="839788" y="457199"/>
            <a:ext cx="3932237" cy="6028661"/>
          </a:xfrm>
        </p:spPr>
        <p:txBody>
          <a:bodyPr>
            <a:noAutofit/>
          </a:bodyPr>
          <a:lstStyle/>
          <a:p>
            <a:r>
              <a:rPr lang="en-US" sz="3600" b="1" dirty="0">
                <a:solidFill>
                  <a:srgbClr val="FF0000"/>
                </a:solidFill>
              </a:rPr>
              <a:t>Much Love and Gratitude to my loving wife Jennifer whose compassion and constant support allowed me to be MIA as I spent a lot of time caring for Robert’s needs the last seven plus years</a:t>
            </a:r>
          </a:p>
        </p:txBody>
      </p:sp>
      <p:pic>
        <p:nvPicPr>
          <p:cNvPr id="6" name="Picture Placeholder 5" descr="A person and person sitting at a table&#10;&#10;AI-generated content may be incorrect.">
            <a:extLst>
              <a:ext uri="{FF2B5EF4-FFF2-40B4-BE49-F238E27FC236}">
                <a16:creationId xmlns:a16="http://schemas.microsoft.com/office/drawing/2014/main" id="{74D833C6-A0D6-4230-1BCC-56B3E44D2D1C}"/>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5353050" y="170121"/>
            <a:ext cx="6172200" cy="6687879"/>
          </a:xfrm>
        </p:spPr>
      </p:pic>
      <p:sp>
        <p:nvSpPr>
          <p:cNvPr id="4" name="Text Placeholder 3">
            <a:extLst>
              <a:ext uri="{FF2B5EF4-FFF2-40B4-BE49-F238E27FC236}">
                <a16:creationId xmlns:a16="http://schemas.microsoft.com/office/drawing/2014/main" id="{BE121EFF-A676-C165-E132-76E27E467402}"/>
              </a:ext>
            </a:extLst>
          </p:cNvPr>
          <p:cNvSpPr>
            <a:spLocks noGrp="1"/>
          </p:cNvSpPr>
          <p:nvPr>
            <p:ph type="body" sz="half" idx="2"/>
          </p:nvPr>
        </p:nvSpPr>
        <p:spPr>
          <a:xfrm>
            <a:off x="839788" y="3429000"/>
            <a:ext cx="3932237" cy="2674088"/>
          </a:xfrm>
        </p:spPr>
        <p:txBody>
          <a:bodyPr/>
          <a:lstStyle/>
          <a:p>
            <a:r>
              <a:rPr lang="en-US" dirty="0"/>
              <a:t>se</a:t>
            </a:r>
          </a:p>
        </p:txBody>
      </p:sp>
    </p:spTree>
    <p:extLst>
      <p:ext uri="{BB962C8B-B14F-4D97-AF65-F5344CB8AC3E}">
        <p14:creationId xmlns:p14="http://schemas.microsoft.com/office/powerpoint/2010/main" val="13546619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3E92D-3E12-F688-4A66-158AD0506F4E}"/>
              </a:ext>
            </a:extLst>
          </p:cNvPr>
          <p:cNvPicPr>
            <a:picLocks noChangeAspect="1"/>
          </p:cNvPicPr>
          <p:nvPr/>
        </p:nvPicPr>
        <p:blipFill>
          <a:blip r:embed="rId2"/>
          <a:stretch>
            <a:fillRect/>
          </a:stretch>
        </p:blipFill>
        <p:spPr>
          <a:xfrm>
            <a:off x="-1429084" y="-6309360"/>
            <a:ext cx="15120826" cy="19568160"/>
          </a:xfrm>
          <a:prstGeom prst="rect">
            <a:avLst/>
          </a:prstGeom>
        </p:spPr>
      </p:pic>
    </p:spTree>
    <p:extLst>
      <p:ext uri="{BB962C8B-B14F-4D97-AF65-F5344CB8AC3E}">
        <p14:creationId xmlns:p14="http://schemas.microsoft.com/office/powerpoint/2010/main" val="3360437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4E8686-90B6-3BF1-2BAC-EEDA8E650765}"/>
              </a:ext>
            </a:extLst>
          </p:cNvPr>
          <p:cNvPicPr>
            <a:picLocks noChangeAspect="1"/>
          </p:cNvPicPr>
          <p:nvPr/>
        </p:nvPicPr>
        <p:blipFill>
          <a:blip r:embed="rId2"/>
          <a:stretch>
            <a:fillRect/>
          </a:stretch>
        </p:blipFill>
        <p:spPr>
          <a:xfrm>
            <a:off x="3077029" y="203200"/>
            <a:ext cx="6445891" cy="8734697"/>
          </a:xfrm>
          <a:prstGeom prst="rect">
            <a:avLst/>
          </a:prstGeom>
        </p:spPr>
      </p:pic>
    </p:spTree>
    <p:extLst>
      <p:ext uri="{BB962C8B-B14F-4D97-AF65-F5344CB8AC3E}">
        <p14:creationId xmlns:p14="http://schemas.microsoft.com/office/powerpoint/2010/main" val="909933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891EAD-D75B-0FFB-F7B6-41F20527F209}"/>
              </a:ext>
            </a:extLst>
          </p:cNvPr>
          <p:cNvPicPr>
            <a:picLocks noChangeAspect="1"/>
          </p:cNvPicPr>
          <p:nvPr/>
        </p:nvPicPr>
        <p:blipFill>
          <a:blip r:embed="rId2"/>
          <a:stretch>
            <a:fillRect/>
          </a:stretch>
        </p:blipFill>
        <p:spPr>
          <a:xfrm>
            <a:off x="-1888361" y="-6903720"/>
            <a:ext cx="15968722" cy="20665440"/>
          </a:xfrm>
          <a:prstGeom prst="rect">
            <a:avLst/>
          </a:prstGeom>
        </p:spPr>
      </p:pic>
    </p:spTree>
    <p:extLst>
      <p:ext uri="{BB962C8B-B14F-4D97-AF65-F5344CB8AC3E}">
        <p14:creationId xmlns:p14="http://schemas.microsoft.com/office/powerpoint/2010/main" val="698989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AA38AA-DCA9-EF7A-0980-0505BC81DC10}"/>
              </a:ext>
            </a:extLst>
          </p:cNvPr>
          <p:cNvPicPr>
            <a:picLocks noChangeAspect="1"/>
          </p:cNvPicPr>
          <p:nvPr/>
        </p:nvPicPr>
        <p:blipFill>
          <a:blip r:embed="rId2"/>
          <a:srcRect l="23001" r="-50566" b="60043"/>
          <a:stretch>
            <a:fillRect/>
          </a:stretch>
        </p:blipFill>
        <p:spPr>
          <a:xfrm>
            <a:off x="-323852" y="0"/>
            <a:ext cx="22890786" cy="8321040"/>
          </a:xfrm>
          <a:prstGeom prst="rect">
            <a:avLst/>
          </a:prstGeom>
        </p:spPr>
      </p:pic>
    </p:spTree>
    <p:extLst>
      <p:ext uri="{BB962C8B-B14F-4D97-AF65-F5344CB8AC3E}">
        <p14:creationId xmlns:p14="http://schemas.microsoft.com/office/powerpoint/2010/main" val="2059494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67D3D-E135-3B00-709D-14E02BBF3110}"/>
              </a:ext>
            </a:extLst>
          </p:cNvPr>
          <p:cNvPicPr>
            <a:picLocks noChangeAspect="1"/>
          </p:cNvPicPr>
          <p:nvPr/>
        </p:nvPicPr>
        <p:blipFill>
          <a:blip r:embed="rId2"/>
          <a:stretch>
            <a:fillRect/>
          </a:stretch>
        </p:blipFill>
        <p:spPr>
          <a:xfrm rot="5400000">
            <a:off x="-3837683" y="-5848717"/>
            <a:ext cx="11081511" cy="17282160"/>
          </a:xfrm>
          <a:prstGeom prst="rect">
            <a:avLst/>
          </a:prstGeom>
        </p:spPr>
      </p:pic>
    </p:spTree>
    <p:extLst>
      <p:ext uri="{BB962C8B-B14F-4D97-AF65-F5344CB8AC3E}">
        <p14:creationId xmlns:p14="http://schemas.microsoft.com/office/powerpoint/2010/main" val="27216627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E9C358-E22C-0309-98D2-D46257F9029C}"/>
              </a:ext>
            </a:extLst>
          </p:cNvPr>
          <p:cNvPicPr>
            <a:picLocks noChangeAspect="1"/>
          </p:cNvPicPr>
          <p:nvPr/>
        </p:nvPicPr>
        <p:blipFill>
          <a:blip r:embed="rId2"/>
          <a:stretch>
            <a:fillRect/>
          </a:stretch>
        </p:blipFill>
        <p:spPr>
          <a:xfrm rot="5400000">
            <a:off x="-2973065" y="-4977272"/>
            <a:ext cx="10165432" cy="17203784"/>
          </a:xfrm>
          <a:prstGeom prst="rect">
            <a:avLst/>
          </a:prstGeom>
        </p:spPr>
      </p:pic>
    </p:spTree>
    <p:extLst>
      <p:ext uri="{BB962C8B-B14F-4D97-AF65-F5344CB8AC3E}">
        <p14:creationId xmlns:p14="http://schemas.microsoft.com/office/powerpoint/2010/main" val="1323256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7E716-D00D-7DED-A0BE-6C37BFB9C911}"/>
              </a:ext>
            </a:extLst>
          </p:cNvPr>
          <p:cNvPicPr>
            <a:picLocks noChangeAspect="1"/>
          </p:cNvPicPr>
          <p:nvPr/>
        </p:nvPicPr>
        <p:blipFill>
          <a:blip r:embed="rId2">
            <a:lum bright="18000"/>
          </a:blip>
          <a:stretch>
            <a:fillRect/>
          </a:stretch>
        </p:blipFill>
        <p:spPr>
          <a:xfrm rot="5400000">
            <a:off x="-4845475" y="-8410652"/>
            <a:ext cx="11347456" cy="23260896"/>
          </a:xfrm>
          <a:prstGeom prst="rect">
            <a:avLst/>
          </a:prstGeom>
        </p:spPr>
      </p:pic>
    </p:spTree>
    <p:extLst>
      <p:ext uri="{BB962C8B-B14F-4D97-AF65-F5344CB8AC3E}">
        <p14:creationId xmlns:p14="http://schemas.microsoft.com/office/powerpoint/2010/main" val="3697616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BE54E-0BD3-1109-2277-0DE88F0E81A8}"/>
              </a:ext>
            </a:extLst>
          </p:cNvPr>
          <p:cNvPicPr>
            <a:picLocks noChangeAspect="1"/>
          </p:cNvPicPr>
          <p:nvPr/>
        </p:nvPicPr>
        <p:blipFill>
          <a:blip r:embed="rId2"/>
          <a:stretch>
            <a:fillRect/>
          </a:stretch>
        </p:blipFill>
        <p:spPr>
          <a:xfrm rot="16200000">
            <a:off x="-6663556" y="-7290469"/>
            <a:ext cx="15552153" cy="20665440"/>
          </a:xfrm>
          <a:prstGeom prst="rect">
            <a:avLst/>
          </a:prstGeom>
        </p:spPr>
      </p:pic>
    </p:spTree>
    <p:extLst>
      <p:ext uri="{BB962C8B-B14F-4D97-AF65-F5344CB8AC3E}">
        <p14:creationId xmlns:p14="http://schemas.microsoft.com/office/powerpoint/2010/main" val="60210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C987E-BABC-138B-7584-27D9AC96AC9A}"/>
              </a:ext>
            </a:extLst>
          </p:cNvPr>
          <p:cNvPicPr>
            <a:picLocks noChangeAspect="1"/>
          </p:cNvPicPr>
          <p:nvPr/>
        </p:nvPicPr>
        <p:blipFill>
          <a:blip r:embed="rId2"/>
          <a:stretch>
            <a:fillRect/>
          </a:stretch>
        </p:blipFill>
        <p:spPr>
          <a:xfrm rot="5400000">
            <a:off x="-7189169" y="-10937232"/>
            <a:ext cx="15269878" cy="27531060"/>
          </a:xfrm>
          <a:prstGeom prst="rect">
            <a:avLst/>
          </a:prstGeom>
        </p:spPr>
      </p:pic>
    </p:spTree>
    <p:extLst>
      <p:ext uri="{BB962C8B-B14F-4D97-AF65-F5344CB8AC3E}">
        <p14:creationId xmlns:p14="http://schemas.microsoft.com/office/powerpoint/2010/main" val="4100222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292BD-42EA-F9CF-0BE5-C61251851EAD}"/>
              </a:ext>
            </a:extLst>
          </p:cNvPr>
          <p:cNvPicPr>
            <a:picLocks noChangeAspect="1"/>
          </p:cNvPicPr>
          <p:nvPr/>
        </p:nvPicPr>
        <p:blipFill>
          <a:blip r:embed="rId2"/>
          <a:stretch>
            <a:fillRect/>
          </a:stretch>
        </p:blipFill>
        <p:spPr>
          <a:xfrm rot="5400000">
            <a:off x="-5977653" y="-8148438"/>
            <a:ext cx="13986041" cy="22619969"/>
          </a:xfrm>
          <a:prstGeom prst="rect">
            <a:avLst/>
          </a:prstGeom>
        </p:spPr>
      </p:pic>
    </p:spTree>
    <p:extLst>
      <p:ext uri="{BB962C8B-B14F-4D97-AF65-F5344CB8AC3E}">
        <p14:creationId xmlns:p14="http://schemas.microsoft.com/office/powerpoint/2010/main" val="1161277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44C3C-BA72-4656-8CC8-D69E1AFB72CA}"/>
              </a:ext>
            </a:extLst>
          </p:cNvPr>
          <p:cNvSpPr>
            <a:spLocks noGrp="1"/>
          </p:cNvSpPr>
          <p:nvPr>
            <p:ph type="title"/>
          </p:nvPr>
        </p:nvSpPr>
        <p:spPr>
          <a:xfrm>
            <a:off x="831850" y="-695064"/>
            <a:ext cx="10515600" cy="4124064"/>
          </a:xfrm>
        </p:spPr>
        <p:txBody>
          <a:bodyPr>
            <a:normAutofit/>
          </a:bodyPr>
          <a:lstStyle/>
          <a:p>
            <a:r>
              <a:rPr lang="en-US" sz="6600" b="1" dirty="0">
                <a:solidFill>
                  <a:srgbClr val="FFC000"/>
                </a:solidFill>
              </a:rPr>
              <a:t>Robert lived and died  as a devoted disciple of Parmahansa Yogananda</a:t>
            </a:r>
          </a:p>
        </p:txBody>
      </p:sp>
      <p:sp>
        <p:nvSpPr>
          <p:cNvPr id="3" name="Text Placeholder 2">
            <a:extLst>
              <a:ext uri="{FF2B5EF4-FFF2-40B4-BE49-F238E27FC236}">
                <a16:creationId xmlns:a16="http://schemas.microsoft.com/office/drawing/2014/main" id="{4A6F75FB-721F-B290-05B5-7A9FC212A4FD}"/>
              </a:ext>
            </a:extLst>
          </p:cNvPr>
          <p:cNvSpPr>
            <a:spLocks noGrp="1"/>
          </p:cNvSpPr>
          <p:nvPr>
            <p:ph type="body" idx="1"/>
          </p:nvPr>
        </p:nvSpPr>
        <p:spPr>
          <a:xfrm>
            <a:off x="831850" y="3820439"/>
            <a:ext cx="10515600" cy="2269212"/>
          </a:xfrm>
        </p:spPr>
        <p:txBody>
          <a:bodyPr>
            <a:noAutofit/>
          </a:bodyPr>
          <a:lstStyle/>
          <a:p>
            <a:r>
              <a:rPr lang="en-US" sz="4400" b="1" dirty="0"/>
              <a:t>Robert exemplified  Kriyananda’s aphorism</a:t>
            </a:r>
            <a:r>
              <a:rPr lang="en-US" sz="4400" b="1" i="1" dirty="0"/>
              <a:t>: “Even in times of adversity a yogi is even-minded and cheerful”</a:t>
            </a:r>
          </a:p>
        </p:txBody>
      </p:sp>
    </p:spTree>
    <p:extLst>
      <p:ext uri="{BB962C8B-B14F-4D97-AF65-F5344CB8AC3E}">
        <p14:creationId xmlns:p14="http://schemas.microsoft.com/office/powerpoint/2010/main" val="42797867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AC589-2C9E-343C-6C7D-E10A53EA08C6}"/>
              </a:ext>
            </a:extLst>
          </p:cNvPr>
          <p:cNvSpPr>
            <a:spLocks noGrp="1"/>
          </p:cNvSpPr>
          <p:nvPr>
            <p:ph type="title"/>
          </p:nvPr>
        </p:nvSpPr>
        <p:spPr>
          <a:xfrm>
            <a:off x="590550" y="273504"/>
            <a:ext cx="10763250" cy="2488746"/>
          </a:xfrm>
        </p:spPr>
        <p:txBody>
          <a:bodyPr>
            <a:noAutofit/>
          </a:bodyPr>
          <a:lstStyle/>
          <a:p>
            <a:r>
              <a:rPr lang="en-US" b="1" dirty="0">
                <a:solidFill>
                  <a:srgbClr val="FFC000"/>
                </a:solidFill>
              </a:rPr>
              <a:t>As a popular troubadour and kirtan leader, Robert’s music was featured by renowned musicians and seminar leaders</a:t>
            </a:r>
          </a:p>
        </p:txBody>
      </p:sp>
      <p:sp>
        <p:nvSpPr>
          <p:cNvPr id="3" name="Content Placeholder 2">
            <a:extLst>
              <a:ext uri="{FF2B5EF4-FFF2-40B4-BE49-F238E27FC236}">
                <a16:creationId xmlns:a16="http://schemas.microsoft.com/office/drawing/2014/main" id="{108A07A3-FA50-AFF9-7447-E2EC37F281CB}"/>
              </a:ext>
            </a:extLst>
          </p:cNvPr>
          <p:cNvSpPr>
            <a:spLocks noGrp="1"/>
          </p:cNvSpPr>
          <p:nvPr>
            <p:ph idx="1"/>
          </p:nvPr>
        </p:nvSpPr>
        <p:spPr>
          <a:xfrm>
            <a:off x="838200" y="2419350"/>
            <a:ext cx="10515600" cy="4438650"/>
          </a:xfrm>
        </p:spPr>
        <p:txBody>
          <a:bodyPr/>
          <a:lstStyle/>
          <a:p>
            <a:endParaRPr lang="en-US" dirty="0"/>
          </a:p>
          <a:p>
            <a:r>
              <a:rPr lang="en-US" dirty="0"/>
              <a:t>Deva and Miten in their retreats in Costa Rica and performances in Grass Valley, Center for the Arts</a:t>
            </a:r>
          </a:p>
          <a:p>
            <a:r>
              <a:rPr lang="en-US" dirty="0"/>
              <a:t>Joyce and Barry Vissel’s conscious relationship and spiritual partnership workshops</a:t>
            </a:r>
          </a:p>
          <a:p>
            <a:r>
              <a:rPr lang="en-US" dirty="0"/>
              <a:t>Many local kirtans and dance parties along with the </a:t>
            </a:r>
            <a:r>
              <a:rPr lang="en-US" b="1" i="1" u="sng" dirty="0"/>
              <a:t>Crazy Karma Kirtan Band.  </a:t>
            </a:r>
            <a:r>
              <a:rPr lang="en-US" dirty="0"/>
              <a:t>They opened for Ram Das’s Nevada City lecture.</a:t>
            </a:r>
          </a:p>
          <a:p>
            <a:r>
              <a:rPr lang="en-US" dirty="0"/>
              <a:t>Devotional large group chanting Kirtans</a:t>
            </a:r>
          </a:p>
          <a:p>
            <a:r>
              <a:rPr lang="en-US" dirty="0"/>
              <a:t>Festivals and Dance parties </a:t>
            </a:r>
          </a:p>
        </p:txBody>
      </p:sp>
    </p:spTree>
    <p:extLst>
      <p:ext uri="{BB962C8B-B14F-4D97-AF65-F5344CB8AC3E}">
        <p14:creationId xmlns:p14="http://schemas.microsoft.com/office/powerpoint/2010/main" val="2196218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C150-C9A0-AB2D-8967-64C116236F74}"/>
              </a:ext>
            </a:extLst>
          </p:cNvPr>
          <p:cNvPicPr>
            <a:picLocks noChangeAspect="1"/>
          </p:cNvPicPr>
          <p:nvPr/>
        </p:nvPicPr>
        <p:blipFill>
          <a:blip r:embed="rId2"/>
          <a:srcRect l="5450" t="34989" r="44248" b="26709"/>
          <a:stretch>
            <a:fillRect/>
          </a:stretch>
        </p:blipFill>
        <p:spPr>
          <a:xfrm>
            <a:off x="3115153" y="387459"/>
            <a:ext cx="5579396" cy="5780092"/>
          </a:xfrm>
          <a:prstGeom prst="rect">
            <a:avLst/>
          </a:prstGeom>
        </p:spPr>
      </p:pic>
    </p:spTree>
    <p:extLst>
      <p:ext uri="{BB962C8B-B14F-4D97-AF65-F5344CB8AC3E}">
        <p14:creationId xmlns:p14="http://schemas.microsoft.com/office/powerpoint/2010/main" val="767044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3245-2E9E-5FCA-F48A-CD91443331AC}"/>
              </a:ext>
            </a:extLst>
          </p:cNvPr>
          <p:cNvSpPr>
            <a:spLocks noGrp="1"/>
          </p:cNvSpPr>
          <p:nvPr>
            <p:ph type="title"/>
          </p:nvPr>
        </p:nvSpPr>
        <p:spPr>
          <a:xfrm>
            <a:off x="839788" y="0"/>
            <a:ext cx="3932237" cy="3962400"/>
          </a:xfrm>
        </p:spPr>
        <p:txBody>
          <a:bodyPr>
            <a:noAutofit/>
          </a:bodyPr>
          <a:lstStyle/>
          <a:p>
            <a:r>
              <a:rPr lang="en-US" sz="5400" dirty="0">
                <a:solidFill>
                  <a:srgbClr val="0070C0"/>
                </a:solidFill>
              </a:rPr>
              <a:t>The Crazy Karma Kirtan Band</a:t>
            </a:r>
          </a:p>
        </p:txBody>
      </p:sp>
      <p:pic>
        <p:nvPicPr>
          <p:cNvPr id="6" name="Picture Placeholder 5" descr="A group of people posing for a photo&#10;&#10;AI-generated content may be incorrect.">
            <a:extLst>
              <a:ext uri="{FF2B5EF4-FFF2-40B4-BE49-F238E27FC236}">
                <a16:creationId xmlns:a16="http://schemas.microsoft.com/office/drawing/2014/main" id="{CA19517E-7A96-F390-90B5-12AE669E760A}"/>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4772025" y="1"/>
            <a:ext cx="7298055" cy="6858000"/>
          </a:xfrm>
        </p:spPr>
      </p:pic>
      <p:sp>
        <p:nvSpPr>
          <p:cNvPr id="4" name="Text Placeholder 3">
            <a:extLst>
              <a:ext uri="{FF2B5EF4-FFF2-40B4-BE49-F238E27FC236}">
                <a16:creationId xmlns:a16="http://schemas.microsoft.com/office/drawing/2014/main" id="{1684333D-0A3D-12FC-1F0F-CCFCD8CA457C}"/>
              </a:ext>
            </a:extLst>
          </p:cNvPr>
          <p:cNvSpPr>
            <a:spLocks noGrp="1"/>
          </p:cNvSpPr>
          <p:nvPr>
            <p:ph type="body" sz="half" idx="2"/>
          </p:nvPr>
        </p:nvSpPr>
        <p:spPr>
          <a:xfrm>
            <a:off x="839788" y="2859314"/>
            <a:ext cx="3932237" cy="3788228"/>
          </a:xfrm>
        </p:spPr>
        <p:txBody>
          <a:bodyPr>
            <a:normAutofit/>
          </a:bodyPr>
          <a:lstStyle/>
          <a:p>
            <a:endParaRPr lang="en-US" b="1" dirty="0">
              <a:solidFill>
                <a:srgbClr val="00B0F0"/>
              </a:solidFill>
            </a:endParaRPr>
          </a:p>
          <a:p>
            <a:endParaRPr lang="en-US" b="1" dirty="0">
              <a:solidFill>
                <a:srgbClr val="00B0F0"/>
              </a:solidFill>
            </a:endParaRPr>
          </a:p>
          <a:p>
            <a:endParaRPr lang="en-US" b="1" dirty="0">
              <a:solidFill>
                <a:srgbClr val="00B0F0"/>
              </a:solidFill>
            </a:endParaRPr>
          </a:p>
          <a:p>
            <a:endParaRPr lang="en-US" b="1" dirty="0">
              <a:solidFill>
                <a:srgbClr val="00B0F0"/>
              </a:solidFill>
            </a:endParaRPr>
          </a:p>
        </p:txBody>
      </p:sp>
    </p:spTree>
    <p:extLst>
      <p:ext uri="{BB962C8B-B14F-4D97-AF65-F5344CB8AC3E}">
        <p14:creationId xmlns:p14="http://schemas.microsoft.com/office/powerpoint/2010/main" val="10259045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AA6D-18B6-004C-9560-A91A5720CCD3}"/>
              </a:ext>
            </a:extLst>
          </p:cNvPr>
          <p:cNvSpPr>
            <a:spLocks noGrp="1"/>
          </p:cNvSpPr>
          <p:nvPr>
            <p:ph type="title"/>
          </p:nvPr>
        </p:nvSpPr>
        <p:spPr>
          <a:xfrm>
            <a:off x="1250951" y="655637"/>
            <a:ext cx="3932237" cy="5537200"/>
          </a:xfrm>
        </p:spPr>
        <p:txBody>
          <a:bodyPr>
            <a:normAutofit fontScale="90000"/>
          </a:bodyPr>
          <a:lstStyle/>
          <a:p>
            <a:r>
              <a:rPr lang="en-US" sz="3600" b="1" dirty="0"/>
              <a:t>The Crazy Karma Kirtan Band</a:t>
            </a:r>
            <a:r>
              <a:rPr lang="en-US" sz="3600" dirty="0"/>
              <a:t> had the privilege of opening for </a:t>
            </a:r>
            <a:r>
              <a:rPr lang="en-US" sz="3600" b="1" dirty="0"/>
              <a:t>Ram Dass </a:t>
            </a:r>
            <a:r>
              <a:rPr lang="en-US" sz="3600" dirty="0"/>
              <a:t>when he gave a talk in Nevada City circa 2008. Despite challenges with expressive aphasia he talked for over two hours and stayed till midnight meeting and hugging audience members</a:t>
            </a:r>
          </a:p>
        </p:txBody>
      </p:sp>
      <p:pic>
        <p:nvPicPr>
          <p:cNvPr id="6" name="Picture Placeholder 5" descr="A person smiling at camera&#10;&#10;AI-generated content may be incorrect.">
            <a:extLst>
              <a:ext uri="{FF2B5EF4-FFF2-40B4-BE49-F238E27FC236}">
                <a16:creationId xmlns:a16="http://schemas.microsoft.com/office/drawing/2014/main" id="{E6C02B34-53A2-6B0D-761B-F52A03510FB8}"/>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022757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F9E55E-6121-B6B6-2F65-F376D9BC2B0E}"/>
              </a:ext>
            </a:extLst>
          </p:cNvPr>
          <p:cNvPicPr>
            <a:picLocks noChangeAspect="1"/>
          </p:cNvPicPr>
          <p:nvPr/>
        </p:nvPicPr>
        <p:blipFill>
          <a:blip r:embed="rId2"/>
          <a:stretch>
            <a:fillRect/>
          </a:stretch>
        </p:blipFill>
        <p:spPr>
          <a:xfrm rot="5400000">
            <a:off x="2070646" y="-781052"/>
            <a:ext cx="7399016" cy="8961120"/>
          </a:xfrm>
          <a:prstGeom prst="rect">
            <a:avLst/>
          </a:prstGeom>
        </p:spPr>
      </p:pic>
    </p:spTree>
    <p:extLst>
      <p:ext uri="{BB962C8B-B14F-4D97-AF65-F5344CB8AC3E}">
        <p14:creationId xmlns:p14="http://schemas.microsoft.com/office/powerpoint/2010/main" val="3023010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9B22A0-FB1B-4F9A-51A6-C7340756340C}"/>
              </a:ext>
            </a:extLst>
          </p:cNvPr>
          <p:cNvPicPr>
            <a:picLocks noChangeAspect="1"/>
          </p:cNvPicPr>
          <p:nvPr/>
        </p:nvPicPr>
        <p:blipFill>
          <a:blip r:embed="rId2"/>
          <a:srcRect l="21732" t="-19152" r="22518" b="33910"/>
          <a:stretch>
            <a:fillRect/>
          </a:stretch>
        </p:blipFill>
        <p:spPr>
          <a:xfrm>
            <a:off x="2933685" y="-6995160"/>
            <a:ext cx="7070275" cy="13990320"/>
          </a:xfrm>
          <a:prstGeom prst="rect">
            <a:avLst/>
          </a:prstGeom>
        </p:spPr>
      </p:pic>
    </p:spTree>
    <p:extLst>
      <p:ext uri="{BB962C8B-B14F-4D97-AF65-F5344CB8AC3E}">
        <p14:creationId xmlns:p14="http://schemas.microsoft.com/office/powerpoint/2010/main" val="10987102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CAC380-1830-52B3-848D-69BBEECE1DFB}"/>
              </a:ext>
            </a:extLst>
          </p:cNvPr>
          <p:cNvPicPr>
            <a:picLocks noChangeAspect="1"/>
          </p:cNvPicPr>
          <p:nvPr/>
        </p:nvPicPr>
        <p:blipFill>
          <a:blip r:embed="rId2"/>
          <a:srcRect l="28387" t="-1231" r="4210" b="63781"/>
          <a:stretch>
            <a:fillRect/>
          </a:stretch>
        </p:blipFill>
        <p:spPr>
          <a:xfrm>
            <a:off x="212035" y="-530087"/>
            <a:ext cx="11489635" cy="7103165"/>
          </a:xfrm>
          <a:prstGeom prst="rect">
            <a:avLst/>
          </a:prstGeom>
        </p:spPr>
      </p:pic>
    </p:spTree>
    <p:extLst>
      <p:ext uri="{BB962C8B-B14F-4D97-AF65-F5344CB8AC3E}">
        <p14:creationId xmlns:p14="http://schemas.microsoft.com/office/powerpoint/2010/main" val="3142300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FB439-2DB9-87FC-27FC-61B58E5A1CA9}"/>
              </a:ext>
            </a:extLst>
          </p:cNvPr>
          <p:cNvPicPr>
            <a:picLocks noChangeAspect="1"/>
          </p:cNvPicPr>
          <p:nvPr/>
        </p:nvPicPr>
        <p:blipFill>
          <a:blip r:embed="rId2"/>
          <a:stretch>
            <a:fillRect/>
          </a:stretch>
        </p:blipFill>
        <p:spPr>
          <a:xfrm>
            <a:off x="3080558" y="0"/>
            <a:ext cx="6447490" cy="6858000"/>
          </a:xfrm>
          <a:prstGeom prst="rect">
            <a:avLst/>
          </a:prstGeom>
        </p:spPr>
      </p:pic>
    </p:spTree>
    <p:extLst>
      <p:ext uri="{BB962C8B-B14F-4D97-AF65-F5344CB8AC3E}">
        <p14:creationId xmlns:p14="http://schemas.microsoft.com/office/powerpoint/2010/main" val="11916242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F949-23D6-BA94-B1D0-B35A3EF97826}"/>
              </a:ext>
            </a:extLst>
          </p:cNvPr>
          <p:cNvSpPr>
            <a:spLocks noGrp="1"/>
          </p:cNvSpPr>
          <p:nvPr>
            <p:ph type="title"/>
          </p:nvPr>
        </p:nvSpPr>
        <p:spPr>
          <a:xfrm>
            <a:off x="839788" y="657726"/>
            <a:ext cx="3932237" cy="6063916"/>
          </a:xfrm>
        </p:spPr>
        <p:txBody>
          <a:bodyPr>
            <a:noAutofit/>
          </a:bodyPr>
          <a:lstStyle/>
          <a:p>
            <a:r>
              <a:rPr lang="en-US" sz="4000" b="1" dirty="0">
                <a:solidFill>
                  <a:srgbClr val="92D050"/>
                </a:solidFill>
              </a:rPr>
              <a:t>Robert was a super creative and gifted singer-songwriter who produced five CDS and performed in many venues.  The Kirtans he led were truly inspirational and healing.</a:t>
            </a:r>
          </a:p>
        </p:txBody>
      </p:sp>
      <p:pic>
        <p:nvPicPr>
          <p:cNvPr id="6" name="Picture Placeholder 5">
            <a:extLst>
              <a:ext uri="{FF2B5EF4-FFF2-40B4-BE49-F238E27FC236}">
                <a16:creationId xmlns:a16="http://schemas.microsoft.com/office/drawing/2014/main" id="{E91C5FBD-2C61-E9E8-0A3C-0C2D7D22AF8D}"/>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4772025" y="254833"/>
            <a:ext cx="7310047" cy="6265888"/>
          </a:xfrm>
        </p:spPr>
      </p:pic>
      <p:sp>
        <p:nvSpPr>
          <p:cNvPr id="4" name="Text Placeholder 3">
            <a:extLst>
              <a:ext uri="{FF2B5EF4-FFF2-40B4-BE49-F238E27FC236}">
                <a16:creationId xmlns:a16="http://schemas.microsoft.com/office/drawing/2014/main" id="{97688FD3-B9AC-06A4-4D38-59B223A66304}"/>
              </a:ext>
            </a:extLst>
          </p:cNvPr>
          <p:cNvSpPr>
            <a:spLocks noGrp="1"/>
          </p:cNvSpPr>
          <p:nvPr>
            <p:ph type="body" sz="half" idx="2"/>
          </p:nvPr>
        </p:nvSpPr>
        <p:spPr>
          <a:xfrm>
            <a:off x="358525" y="0"/>
            <a:ext cx="3932237" cy="6721642"/>
          </a:xfrm>
        </p:spPr>
        <p:txBody>
          <a:bodyPr/>
          <a:lstStyle/>
          <a:p>
            <a:endParaRPr lang="en-US" b="1" dirty="0"/>
          </a:p>
        </p:txBody>
      </p:sp>
    </p:spTree>
    <p:extLst>
      <p:ext uri="{BB962C8B-B14F-4D97-AF65-F5344CB8AC3E}">
        <p14:creationId xmlns:p14="http://schemas.microsoft.com/office/powerpoint/2010/main" val="258391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1A628-0069-6D0A-A91F-DEB73C730973}"/>
              </a:ext>
            </a:extLst>
          </p:cNvPr>
          <p:cNvPicPr>
            <a:picLocks noChangeAspect="1"/>
          </p:cNvPicPr>
          <p:nvPr/>
        </p:nvPicPr>
        <p:blipFill>
          <a:blip r:embed="rId2"/>
          <a:stretch>
            <a:fillRect/>
          </a:stretch>
        </p:blipFill>
        <p:spPr>
          <a:xfrm>
            <a:off x="2670629" y="0"/>
            <a:ext cx="7619999" cy="6858000"/>
          </a:xfrm>
          <a:prstGeom prst="rect">
            <a:avLst/>
          </a:prstGeom>
        </p:spPr>
      </p:pic>
    </p:spTree>
    <p:extLst>
      <p:ext uri="{BB962C8B-B14F-4D97-AF65-F5344CB8AC3E}">
        <p14:creationId xmlns:p14="http://schemas.microsoft.com/office/powerpoint/2010/main" val="2399891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0A98-275F-9E3D-3F7A-1AAFC9C95CDC}"/>
              </a:ext>
            </a:extLst>
          </p:cNvPr>
          <p:cNvSpPr>
            <a:spLocks noGrp="1"/>
          </p:cNvSpPr>
          <p:nvPr>
            <p:ph type="title"/>
          </p:nvPr>
        </p:nvSpPr>
        <p:spPr>
          <a:xfrm>
            <a:off x="1196611" y="-1727199"/>
            <a:ext cx="10515600" cy="4867274"/>
          </a:xfrm>
        </p:spPr>
        <p:txBody>
          <a:bodyPr>
            <a:normAutofit/>
          </a:bodyPr>
          <a:lstStyle/>
          <a:p>
            <a:pPr algn="ctr"/>
            <a:r>
              <a:rPr lang="en-US" sz="4400" b="1" dirty="0">
                <a:solidFill>
                  <a:srgbClr val="FF0000"/>
                </a:solidFill>
              </a:rPr>
              <a:t>Robert’s final wishes were to have a party with great food, where he could gift his friends  with his CDs, enjoy music, share stories and </a:t>
            </a:r>
            <a:r>
              <a:rPr lang="en-US" sz="4400" b="1">
                <a:solidFill>
                  <a:srgbClr val="FF0000"/>
                </a:solidFill>
              </a:rPr>
              <a:t>loving connections</a:t>
            </a:r>
            <a:endParaRPr lang="en-US" sz="4400" b="1" dirty="0">
              <a:solidFill>
                <a:srgbClr val="FF0000"/>
              </a:solidFill>
            </a:endParaRPr>
          </a:p>
        </p:txBody>
      </p:sp>
      <p:sp>
        <p:nvSpPr>
          <p:cNvPr id="3" name="Text Placeholder 2">
            <a:extLst>
              <a:ext uri="{FF2B5EF4-FFF2-40B4-BE49-F238E27FC236}">
                <a16:creationId xmlns:a16="http://schemas.microsoft.com/office/drawing/2014/main" id="{DDAF5DF5-4F86-72BD-6C2C-9DDE3FBFB8E9}"/>
              </a:ext>
            </a:extLst>
          </p:cNvPr>
          <p:cNvSpPr>
            <a:spLocks noGrp="1"/>
          </p:cNvSpPr>
          <p:nvPr>
            <p:ph type="body" idx="1"/>
          </p:nvPr>
        </p:nvSpPr>
        <p:spPr>
          <a:xfrm>
            <a:off x="838200" y="3717926"/>
            <a:ext cx="10515600" cy="1680708"/>
          </a:xfrm>
        </p:spPr>
        <p:txBody>
          <a:bodyPr>
            <a:normAutofit fontScale="25000" lnSpcReduction="20000"/>
          </a:bodyPr>
          <a:lstStyle/>
          <a:p>
            <a:r>
              <a:rPr lang="en-US" sz="9600" b="1" dirty="0"/>
              <a:t>The three CDS (actually 5 CDs on the gift table) include:</a:t>
            </a:r>
          </a:p>
          <a:p>
            <a:r>
              <a:rPr lang="en-US" sz="9600" b="1" i="1" dirty="0"/>
              <a:t>“A Tribute To Yogananda”</a:t>
            </a:r>
          </a:p>
          <a:p>
            <a:r>
              <a:rPr lang="en-US" sz="9600" b="1" i="1" dirty="0"/>
              <a:t>“In the Presence of the Most High”</a:t>
            </a:r>
          </a:p>
          <a:p>
            <a:r>
              <a:rPr lang="en-US" sz="9600" b="1" i="1" dirty="0"/>
              <a:t>”The Crazy Karma Kirtan Band: Bootleg Album.”</a:t>
            </a:r>
          </a:p>
          <a:p>
            <a:r>
              <a:rPr lang="en-US" sz="9600" b="1" i="1" dirty="0"/>
              <a:t>”The Beauty That Lies Within You.”</a:t>
            </a:r>
          </a:p>
          <a:p>
            <a:r>
              <a:rPr lang="en-US" sz="9600" b="1" i="1" dirty="0"/>
              <a:t>“Bringers of The Light.”</a:t>
            </a:r>
          </a:p>
          <a:p>
            <a:r>
              <a:rPr lang="en-US" sz="9600" b="1" i="1" dirty="0"/>
              <a:t>“Vision Becomes Reality</a:t>
            </a:r>
          </a:p>
          <a:p>
            <a:endParaRPr lang="en-US" sz="2800" b="1" dirty="0"/>
          </a:p>
        </p:txBody>
      </p:sp>
    </p:spTree>
    <p:extLst>
      <p:ext uri="{BB962C8B-B14F-4D97-AF65-F5344CB8AC3E}">
        <p14:creationId xmlns:p14="http://schemas.microsoft.com/office/powerpoint/2010/main" val="42665931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C406FF-67E1-6600-7C0D-404494300689}"/>
              </a:ext>
            </a:extLst>
          </p:cNvPr>
          <p:cNvSpPr>
            <a:spLocks noGrp="1"/>
          </p:cNvSpPr>
          <p:nvPr>
            <p:ph type="title"/>
          </p:nvPr>
        </p:nvSpPr>
        <p:spPr>
          <a:xfrm>
            <a:off x="992206" y="701749"/>
            <a:ext cx="2823275" cy="5597451"/>
          </a:xfrm>
        </p:spPr>
        <p:txBody>
          <a:bodyPr anchor="t">
            <a:normAutofit/>
          </a:bodyPr>
          <a:lstStyle/>
          <a:p>
            <a:pPr algn="ctr"/>
            <a:r>
              <a:rPr lang="en-US" sz="3200" dirty="0">
                <a:solidFill>
                  <a:srgbClr val="FFFFFF"/>
                </a:solidFill>
              </a:rPr>
              <a:t>Robert’s Devotional Nature Found a Home in The Divine Feminine: Amma or Amrita Ananda Mayi,  A Yogi Saint</a:t>
            </a:r>
          </a:p>
        </p:txBody>
      </p:sp>
      <p:pic>
        <p:nvPicPr>
          <p:cNvPr id="34" name="Content Placeholder 33">
            <a:extLst>
              <a:ext uri="{FF2B5EF4-FFF2-40B4-BE49-F238E27FC236}">
                <a16:creationId xmlns:a16="http://schemas.microsoft.com/office/drawing/2014/main" id="{F25DA6FF-19C6-90D8-A8A9-80BB33607CB4}"/>
              </a:ext>
            </a:extLst>
          </p:cNvPr>
          <p:cNvPicPr>
            <a:picLocks noGrp="1" noChangeAspect="1"/>
          </p:cNvPicPr>
          <p:nvPr>
            <p:ph sz="half" idx="2"/>
          </p:nvPr>
        </p:nvPicPr>
        <p:blipFill>
          <a:blip r:embed="rId2"/>
          <a:stretch>
            <a:fillRect/>
          </a:stretch>
        </p:blipFill>
        <p:spPr>
          <a:xfrm>
            <a:off x="8698974" y="1"/>
            <a:ext cx="6147254" cy="11189652"/>
          </a:xfrm>
        </p:spPr>
      </p:pic>
      <p:pic>
        <p:nvPicPr>
          <p:cNvPr id="37" name="Content Placeholder 27">
            <a:extLst>
              <a:ext uri="{FF2B5EF4-FFF2-40B4-BE49-F238E27FC236}">
                <a16:creationId xmlns:a16="http://schemas.microsoft.com/office/drawing/2014/main" id="{52053A16-577B-286E-E73B-AF633E318A01}"/>
              </a:ext>
            </a:extLst>
          </p:cNvPr>
          <p:cNvPicPr>
            <a:picLocks noGrp="1" noChangeAspect="1"/>
          </p:cNvPicPr>
          <p:nvPr>
            <p:ph sz="half" idx="1"/>
          </p:nvPr>
        </p:nvPicPr>
        <p:blipFill>
          <a:blip r:embed="rId3"/>
          <a:srcRect l="7083" t="1367" r="34264"/>
          <a:stretch>
            <a:fillRect/>
          </a:stretch>
        </p:blipFill>
        <p:spPr>
          <a:xfrm>
            <a:off x="3975293" y="0"/>
            <a:ext cx="5434148" cy="10411097"/>
          </a:xfrm>
        </p:spPr>
      </p:pic>
    </p:spTree>
    <p:extLst>
      <p:ext uri="{BB962C8B-B14F-4D97-AF65-F5344CB8AC3E}">
        <p14:creationId xmlns:p14="http://schemas.microsoft.com/office/powerpoint/2010/main" val="357714864"/>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682C-ACB7-9107-B820-8B8BDEE9133D}"/>
              </a:ext>
            </a:extLst>
          </p:cNvPr>
          <p:cNvSpPr>
            <a:spLocks noGrp="1"/>
          </p:cNvSpPr>
          <p:nvPr>
            <p:ph type="ctrTitle"/>
          </p:nvPr>
        </p:nvSpPr>
        <p:spPr>
          <a:xfrm>
            <a:off x="1524000" y="1122362"/>
            <a:ext cx="9144000" cy="3953729"/>
          </a:xfrm>
        </p:spPr>
        <p:txBody>
          <a:bodyPr>
            <a:normAutofit fontScale="90000"/>
          </a:bodyPr>
          <a:lstStyle/>
          <a:p>
            <a:r>
              <a:rPr lang="en-US" dirty="0"/>
              <a:t>Robert wrote a booklet on overcoming sugar addiction called </a:t>
            </a:r>
            <a:r>
              <a:rPr lang="en-US" b="1" i="1" u="sng" dirty="0"/>
              <a:t>“My Secret Life As A Sugar Addict”</a:t>
            </a:r>
            <a:r>
              <a:rPr lang="en-US" dirty="0"/>
              <a:t> and offered workshops locally and in </a:t>
            </a:r>
            <a:br>
              <a:rPr lang="en-US" dirty="0"/>
            </a:br>
            <a:r>
              <a:rPr lang="en-US" dirty="0"/>
              <a:t>Hilo, Hawaii</a:t>
            </a:r>
          </a:p>
        </p:txBody>
      </p:sp>
      <p:sp>
        <p:nvSpPr>
          <p:cNvPr id="3" name="Subtitle 2">
            <a:extLst>
              <a:ext uri="{FF2B5EF4-FFF2-40B4-BE49-F238E27FC236}">
                <a16:creationId xmlns:a16="http://schemas.microsoft.com/office/drawing/2014/main" id="{A491AD1F-7738-8045-D5EF-F8791D2AD400}"/>
              </a:ext>
            </a:extLst>
          </p:cNvPr>
          <p:cNvSpPr>
            <a:spLocks noGrp="1"/>
          </p:cNvSpPr>
          <p:nvPr>
            <p:ph type="subTitle" idx="1"/>
          </p:nvPr>
        </p:nvSpPr>
        <p:spPr>
          <a:xfrm>
            <a:off x="1524000" y="198120"/>
            <a:ext cx="9144000" cy="5059680"/>
          </a:xfrm>
        </p:spPr>
        <p:txBody>
          <a:bodyPr/>
          <a:lstStyle/>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532526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FB8EC-2B3B-FEAE-7CA6-84B96A839E1C}"/>
              </a:ext>
            </a:extLst>
          </p:cNvPr>
          <p:cNvPicPr>
            <a:picLocks noChangeAspect="1"/>
          </p:cNvPicPr>
          <p:nvPr/>
        </p:nvPicPr>
        <p:blipFill>
          <a:blip r:embed="rId2"/>
          <a:stretch>
            <a:fillRect/>
          </a:stretch>
        </p:blipFill>
        <p:spPr>
          <a:xfrm>
            <a:off x="1944914" y="0"/>
            <a:ext cx="7860638" cy="8229600"/>
          </a:xfrm>
          <a:prstGeom prst="rect">
            <a:avLst/>
          </a:prstGeom>
        </p:spPr>
      </p:pic>
    </p:spTree>
    <p:extLst>
      <p:ext uri="{BB962C8B-B14F-4D97-AF65-F5344CB8AC3E}">
        <p14:creationId xmlns:p14="http://schemas.microsoft.com/office/powerpoint/2010/main" val="1184244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AD1C7-2700-81B8-04A0-F39A401A4D54}"/>
              </a:ext>
            </a:extLst>
          </p:cNvPr>
          <p:cNvPicPr>
            <a:picLocks noChangeAspect="1"/>
          </p:cNvPicPr>
          <p:nvPr/>
        </p:nvPicPr>
        <p:blipFill>
          <a:blip r:embed="rId2"/>
          <a:stretch>
            <a:fillRect/>
          </a:stretch>
        </p:blipFill>
        <p:spPr>
          <a:xfrm>
            <a:off x="1847850" y="-304800"/>
            <a:ext cx="8708856" cy="9875520"/>
          </a:xfrm>
          <a:prstGeom prst="rect">
            <a:avLst/>
          </a:prstGeom>
        </p:spPr>
      </p:pic>
    </p:spTree>
    <p:extLst>
      <p:ext uri="{BB962C8B-B14F-4D97-AF65-F5344CB8AC3E}">
        <p14:creationId xmlns:p14="http://schemas.microsoft.com/office/powerpoint/2010/main" val="2879348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F9CF-2AD9-196B-1E0F-B9DAD3C83169}"/>
              </a:ext>
            </a:extLst>
          </p:cNvPr>
          <p:cNvSpPr>
            <a:spLocks noGrp="1"/>
          </p:cNvSpPr>
          <p:nvPr>
            <p:ph type="title"/>
          </p:nvPr>
        </p:nvSpPr>
        <p:spPr>
          <a:xfrm>
            <a:off x="781050" y="271393"/>
            <a:ext cx="10515600" cy="1325563"/>
          </a:xfrm>
        </p:spPr>
        <p:txBody>
          <a:bodyPr>
            <a:normAutofit fontScale="90000"/>
          </a:bodyPr>
          <a:lstStyle/>
          <a:p>
            <a:r>
              <a:rPr lang="en-US" b="1" dirty="0">
                <a:solidFill>
                  <a:srgbClr val="FF0000"/>
                </a:solidFill>
              </a:rPr>
              <a:t>For More Than 40 Years Robert was a beloved yoga and meditation teacher in many locations</a:t>
            </a:r>
          </a:p>
        </p:txBody>
      </p:sp>
      <p:sp>
        <p:nvSpPr>
          <p:cNvPr id="3" name="Content Placeholder 2">
            <a:extLst>
              <a:ext uri="{FF2B5EF4-FFF2-40B4-BE49-F238E27FC236}">
                <a16:creationId xmlns:a16="http://schemas.microsoft.com/office/drawing/2014/main" id="{6C59B121-0D51-66E6-38B4-76161B3E0C2C}"/>
              </a:ext>
            </a:extLst>
          </p:cNvPr>
          <p:cNvSpPr>
            <a:spLocks noGrp="1"/>
          </p:cNvSpPr>
          <p:nvPr>
            <p:ph idx="1"/>
          </p:nvPr>
        </p:nvSpPr>
        <p:spPr>
          <a:xfrm>
            <a:off x="838200" y="1825624"/>
            <a:ext cx="10515600" cy="5032375"/>
          </a:xfrm>
        </p:spPr>
        <p:txBody>
          <a:bodyPr/>
          <a:lstStyle/>
          <a:p>
            <a:endParaRPr lang="en-US" dirty="0"/>
          </a:p>
          <a:p>
            <a:r>
              <a:rPr lang="en-US" dirty="0"/>
              <a:t>Ananda Village Nevada City</a:t>
            </a:r>
          </a:p>
          <a:p>
            <a:r>
              <a:rPr lang="en-US" dirty="0"/>
              <a:t>Ananda Community Sacramento</a:t>
            </a:r>
          </a:p>
          <a:p>
            <a:r>
              <a:rPr lang="en-US" dirty="0"/>
              <a:t>Sierra College Grass Valley</a:t>
            </a:r>
          </a:p>
          <a:p>
            <a:r>
              <a:rPr lang="en-US" dirty="0"/>
              <a:t>Wild Mountain Yoga in Penn Valley</a:t>
            </a:r>
          </a:p>
          <a:p>
            <a:r>
              <a:rPr lang="en-US" dirty="0"/>
              <a:t>Numerous private students</a:t>
            </a:r>
          </a:p>
        </p:txBody>
      </p:sp>
      <p:pic>
        <p:nvPicPr>
          <p:cNvPr id="6" name="Picture 5">
            <a:extLst>
              <a:ext uri="{FF2B5EF4-FFF2-40B4-BE49-F238E27FC236}">
                <a16:creationId xmlns:a16="http://schemas.microsoft.com/office/drawing/2014/main" id="{AC4B74BE-2927-473A-BF90-27329085E9B7}"/>
              </a:ext>
            </a:extLst>
          </p:cNvPr>
          <p:cNvPicPr>
            <a:picLocks noChangeAspect="1"/>
          </p:cNvPicPr>
          <p:nvPr/>
        </p:nvPicPr>
        <p:blipFill>
          <a:blip r:embed="rId2"/>
          <a:srcRect l="1990" r="53498" b="41256"/>
          <a:stretch>
            <a:fillRect/>
          </a:stretch>
        </p:blipFill>
        <p:spPr>
          <a:xfrm rot="16200000">
            <a:off x="7010869" y="1686146"/>
            <a:ext cx="4674428" cy="5868061"/>
          </a:xfrm>
          <a:prstGeom prst="rect">
            <a:avLst/>
          </a:prstGeom>
          <a:ln>
            <a:solidFill>
              <a:srgbClr val="FFC000"/>
            </a:solidFill>
          </a:ln>
        </p:spPr>
      </p:pic>
    </p:spTree>
    <p:extLst>
      <p:ext uri="{BB962C8B-B14F-4D97-AF65-F5344CB8AC3E}">
        <p14:creationId xmlns:p14="http://schemas.microsoft.com/office/powerpoint/2010/main" val="28038496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1B748-CBDB-9A57-A426-FEBB8E7FA25C}"/>
              </a:ext>
            </a:extLst>
          </p:cNvPr>
          <p:cNvPicPr>
            <a:picLocks noChangeAspect="1"/>
          </p:cNvPicPr>
          <p:nvPr/>
        </p:nvPicPr>
        <p:blipFill>
          <a:blip r:embed="rId2"/>
          <a:stretch>
            <a:fillRect/>
          </a:stretch>
        </p:blipFill>
        <p:spPr>
          <a:xfrm>
            <a:off x="2686050" y="-419100"/>
            <a:ext cx="7829550" cy="7886700"/>
          </a:xfrm>
          <a:prstGeom prst="rect">
            <a:avLst/>
          </a:prstGeom>
        </p:spPr>
      </p:pic>
    </p:spTree>
    <p:extLst>
      <p:ext uri="{BB962C8B-B14F-4D97-AF65-F5344CB8AC3E}">
        <p14:creationId xmlns:p14="http://schemas.microsoft.com/office/powerpoint/2010/main" val="35360017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063EFB-B7EE-8D4E-067D-61F14957E0DC}"/>
              </a:ext>
            </a:extLst>
          </p:cNvPr>
          <p:cNvPicPr>
            <a:picLocks noChangeAspect="1"/>
          </p:cNvPicPr>
          <p:nvPr/>
        </p:nvPicPr>
        <p:blipFill>
          <a:blip r:embed="rId2"/>
          <a:stretch>
            <a:fillRect/>
          </a:stretch>
        </p:blipFill>
        <p:spPr>
          <a:xfrm>
            <a:off x="2778659" y="61686"/>
            <a:ext cx="6524997" cy="6858000"/>
          </a:xfrm>
          <a:prstGeom prst="rect">
            <a:avLst/>
          </a:prstGeom>
        </p:spPr>
      </p:pic>
    </p:spTree>
    <p:extLst>
      <p:ext uri="{BB962C8B-B14F-4D97-AF65-F5344CB8AC3E}">
        <p14:creationId xmlns:p14="http://schemas.microsoft.com/office/powerpoint/2010/main" val="27826358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59A057-09D5-A5EE-4E7E-8F90B77DE267}"/>
              </a:ext>
            </a:extLst>
          </p:cNvPr>
          <p:cNvPicPr>
            <a:picLocks noChangeAspect="1"/>
          </p:cNvPicPr>
          <p:nvPr/>
        </p:nvPicPr>
        <p:blipFill>
          <a:blip r:embed="rId2"/>
          <a:stretch>
            <a:fillRect/>
          </a:stretch>
        </p:blipFill>
        <p:spPr>
          <a:xfrm>
            <a:off x="2510971" y="0"/>
            <a:ext cx="6850743" cy="6858000"/>
          </a:xfrm>
          <a:prstGeom prst="rect">
            <a:avLst/>
          </a:prstGeom>
        </p:spPr>
      </p:pic>
    </p:spTree>
    <p:extLst>
      <p:ext uri="{BB962C8B-B14F-4D97-AF65-F5344CB8AC3E}">
        <p14:creationId xmlns:p14="http://schemas.microsoft.com/office/powerpoint/2010/main" val="19008752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9B37D-3CA7-8754-8F20-FBA7E62591D6}"/>
              </a:ext>
            </a:extLst>
          </p:cNvPr>
          <p:cNvSpPr>
            <a:spLocks noGrp="1"/>
          </p:cNvSpPr>
          <p:nvPr>
            <p:ph type="title"/>
          </p:nvPr>
        </p:nvSpPr>
        <p:spPr/>
        <p:txBody>
          <a:bodyPr>
            <a:normAutofit fontScale="90000"/>
          </a:bodyPr>
          <a:lstStyle/>
          <a:p>
            <a:r>
              <a:rPr lang="en-US" dirty="0"/>
              <a:t>For a time, Robert had an entrepreneurial bent selling multilevel Bluegreen algae, spirulina and chlorella products by </a:t>
            </a:r>
            <a:r>
              <a:rPr lang="en-US" dirty="0" err="1"/>
              <a:t>CellTech</a:t>
            </a:r>
            <a:r>
              <a:rPr lang="en-US" dirty="0"/>
              <a:t> and Purium. Here’s their Costa </a:t>
            </a:r>
            <a:r>
              <a:rPr lang="en-US" dirty="0" err="1"/>
              <a:t>rica</a:t>
            </a:r>
            <a:r>
              <a:rPr lang="en-US" dirty="0"/>
              <a:t> rewards trip</a:t>
            </a:r>
          </a:p>
        </p:txBody>
      </p:sp>
      <p:pic>
        <p:nvPicPr>
          <p:cNvPr id="6" name="Content Placeholder 5" descr="Two men standing on a beach&#10;&#10;AI-generated content may be incorrect.">
            <a:extLst>
              <a:ext uri="{FF2B5EF4-FFF2-40B4-BE49-F238E27FC236}">
                <a16:creationId xmlns:a16="http://schemas.microsoft.com/office/drawing/2014/main" id="{379A80D3-7005-BEC8-54E4-A8A0CE3CAA68}"/>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rot="5400000">
            <a:off x="497222" y="2491484"/>
            <a:ext cx="4922011" cy="4206240"/>
          </a:xfrm>
        </p:spPr>
      </p:pic>
      <p:pic>
        <p:nvPicPr>
          <p:cNvPr id="8" name="Content Placeholder 7" descr="A group of people posing for a photo&#10;&#10;AI-generated content may be incorrect.">
            <a:extLst>
              <a:ext uri="{FF2B5EF4-FFF2-40B4-BE49-F238E27FC236}">
                <a16:creationId xmlns:a16="http://schemas.microsoft.com/office/drawing/2014/main" id="{E727144E-32A6-13CD-3E43-949D5E718D1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5400000">
            <a:off x="5986163" y="2443221"/>
            <a:ext cx="4734046" cy="4114800"/>
          </a:xfrm>
        </p:spPr>
      </p:pic>
    </p:spTree>
    <p:extLst>
      <p:ext uri="{BB962C8B-B14F-4D97-AF65-F5344CB8AC3E}">
        <p14:creationId xmlns:p14="http://schemas.microsoft.com/office/powerpoint/2010/main" val="1579917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8676-2908-6661-248E-E621EFBC3CE5}"/>
              </a:ext>
            </a:extLst>
          </p:cNvPr>
          <p:cNvSpPr>
            <a:spLocks noGrp="1"/>
          </p:cNvSpPr>
          <p:nvPr>
            <p:ph type="title"/>
          </p:nvPr>
        </p:nvSpPr>
        <p:spPr>
          <a:xfrm>
            <a:off x="844550" y="1446028"/>
            <a:ext cx="10502900" cy="4486939"/>
          </a:xfrm>
        </p:spPr>
        <p:txBody>
          <a:bodyPr>
            <a:normAutofit fontScale="90000"/>
          </a:bodyPr>
          <a:lstStyle/>
          <a:p>
            <a:r>
              <a:rPr lang="en-US" dirty="0">
                <a:solidFill>
                  <a:srgbClr val="0070C0"/>
                </a:solidFill>
              </a:rPr>
              <a:t>In Bob’s later spiritual questing he travelled to Brazil to experience the faith healer John of God and to Chennai India to participate in a month-long meditation retreat to become a “diksha giver”</a:t>
            </a:r>
          </a:p>
        </p:txBody>
      </p:sp>
      <p:sp>
        <p:nvSpPr>
          <p:cNvPr id="3" name="Text Placeholder 2">
            <a:extLst>
              <a:ext uri="{FF2B5EF4-FFF2-40B4-BE49-F238E27FC236}">
                <a16:creationId xmlns:a16="http://schemas.microsoft.com/office/drawing/2014/main" id="{D9766E10-DAC9-EDDE-E1DA-D93E9648551C}"/>
              </a:ext>
            </a:extLst>
          </p:cNvPr>
          <p:cNvSpPr>
            <a:spLocks noGrp="1"/>
          </p:cNvSpPr>
          <p:nvPr>
            <p:ph type="body" idx="1"/>
          </p:nvPr>
        </p:nvSpPr>
        <p:spPr>
          <a:xfrm>
            <a:off x="831850" y="0"/>
            <a:ext cx="10515600" cy="6679095"/>
          </a:xfrm>
        </p:spPr>
        <p:txBody>
          <a:bodyPr/>
          <a:lstStyle/>
          <a:p>
            <a:endParaRPr lang="en-US" dirty="0"/>
          </a:p>
        </p:txBody>
      </p:sp>
    </p:spTree>
    <p:extLst>
      <p:ext uri="{BB962C8B-B14F-4D97-AF65-F5344CB8AC3E}">
        <p14:creationId xmlns:p14="http://schemas.microsoft.com/office/powerpoint/2010/main" val="2960293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66575B-C4E1-B795-0E00-A706FFB394C7}"/>
              </a:ext>
            </a:extLst>
          </p:cNvPr>
          <p:cNvPicPr>
            <a:picLocks noChangeAspect="1"/>
          </p:cNvPicPr>
          <p:nvPr/>
        </p:nvPicPr>
        <p:blipFill>
          <a:blip r:embed="rId2"/>
          <a:stretch>
            <a:fillRect/>
          </a:stretch>
        </p:blipFill>
        <p:spPr>
          <a:xfrm>
            <a:off x="2991173" y="-2"/>
            <a:ext cx="6963095" cy="7315200"/>
          </a:xfrm>
          <a:prstGeom prst="rect">
            <a:avLst/>
          </a:prstGeom>
        </p:spPr>
      </p:pic>
    </p:spTree>
    <p:extLst>
      <p:ext uri="{BB962C8B-B14F-4D97-AF65-F5344CB8AC3E}">
        <p14:creationId xmlns:p14="http://schemas.microsoft.com/office/powerpoint/2010/main" val="15818545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2FD0F-E307-DEC9-40F1-542CAA33C3EA}"/>
              </a:ext>
            </a:extLst>
          </p:cNvPr>
          <p:cNvPicPr>
            <a:picLocks noChangeAspect="1"/>
          </p:cNvPicPr>
          <p:nvPr/>
        </p:nvPicPr>
        <p:blipFill>
          <a:blip r:embed="rId2"/>
          <a:stretch>
            <a:fillRect/>
          </a:stretch>
        </p:blipFill>
        <p:spPr>
          <a:xfrm>
            <a:off x="-827315" y="0"/>
            <a:ext cx="10535644" cy="10332720"/>
          </a:xfrm>
          <a:prstGeom prst="rect">
            <a:avLst/>
          </a:prstGeom>
        </p:spPr>
      </p:pic>
    </p:spTree>
    <p:extLst>
      <p:ext uri="{BB962C8B-B14F-4D97-AF65-F5344CB8AC3E}">
        <p14:creationId xmlns:p14="http://schemas.microsoft.com/office/powerpoint/2010/main" val="11968513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BC7D47-71C1-AF28-A135-39A6338FE4CF}"/>
              </a:ext>
            </a:extLst>
          </p:cNvPr>
          <p:cNvPicPr>
            <a:picLocks noChangeAspect="1"/>
          </p:cNvPicPr>
          <p:nvPr/>
        </p:nvPicPr>
        <p:blipFill>
          <a:blip r:embed="rId2"/>
          <a:stretch>
            <a:fillRect/>
          </a:stretch>
        </p:blipFill>
        <p:spPr>
          <a:xfrm rot="16200000">
            <a:off x="3439112" y="-770033"/>
            <a:ext cx="6732549" cy="8276774"/>
          </a:xfrm>
          <a:prstGeom prst="rect">
            <a:avLst/>
          </a:prstGeom>
        </p:spPr>
      </p:pic>
    </p:spTree>
    <p:extLst>
      <p:ext uri="{BB962C8B-B14F-4D97-AF65-F5344CB8AC3E}">
        <p14:creationId xmlns:p14="http://schemas.microsoft.com/office/powerpoint/2010/main" val="26207873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E3877-1ACD-68A5-B151-8FF7EC22B83F}"/>
              </a:ext>
            </a:extLst>
          </p:cNvPr>
          <p:cNvPicPr>
            <a:picLocks noChangeAspect="1"/>
          </p:cNvPicPr>
          <p:nvPr/>
        </p:nvPicPr>
        <p:blipFill>
          <a:blip r:embed="rId2"/>
          <a:stretch>
            <a:fillRect/>
          </a:stretch>
        </p:blipFill>
        <p:spPr>
          <a:xfrm>
            <a:off x="2517404" y="174172"/>
            <a:ext cx="6147260" cy="8869679"/>
          </a:xfrm>
          <a:prstGeom prst="rect">
            <a:avLst/>
          </a:prstGeom>
        </p:spPr>
      </p:pic>
    </p:spTree>
    <p:extLst>
      <p:ext uri="{BB962C8B-B14F-4D97-AF65-F5344CB8AC3E}">
        <p14:creationId xmlns:p14="http://schemas.microsoft.com/office/powerpoint/2010/main" val="30052820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AB182A-06AF-760D-6A56-163F81771A6F}"/>
              </a:ext>
            </a:extLst>
          </p:cNvPr>
          <p:cNvPicPr>
            <a:picLocks noChangeAspect="1"/>
          </p:cNvPicPr>
          <p:nvPr/>
        </p:nvPicPr>
        <p:blipFill>
          <a:blip r:embed="rId2"/>
          <a:stretch>
            <a:fillRect/>
          </a:stretch>
        </p:blipFill>
        <p:spPr>
          <a:xfrm>
            <a:off x="-777240" y="0"/>
            <a:ext cx="11795760" cy="7589520"/>
          </a:xfrm>
          <a:prstGeom prst="rect">
            <a:avLst/>
          </a:prstGeom>
        </p:spPr>
      </p:pic>
    </p:spTree>
    <p:extLst>
      <p:ext uri="{BB962C8B-B14F-4D97-AF65-F5344CB8AC3E}">
        <p14:creationId xmlns:p14="http://schemas.microsoft.com/office/powerpoint/2010/main" val="19307741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6CFAF-B1C4-A8B2-E9D6-5EFE169DB4E0}"/>
              </a:ext>
            </a:extLst>
          </p:cNvPr>
          <p:cNvSpPr>
            <a:spLocks noGrp="1"/>
          </p:cNvSpPr>
          <p:nvPr>
            <p:ph type="title"/>
          </p:nvPr>
        </p:nvSpPr>
        <p:spPr>
          <a:xfrm>
            <a:off x="831850" y="1709738"/>
            <a:ext cx="10515600" cy="5148262"/>
          </a:xfrm>
        </p:spPr>
        <p:txBody>
          <a:bodyPr>
            <a:normAutofit fontScale="90000"/>
          </a:bodyPr>
          <a:lstStyle/>
          <a:p>
            <a:r>
              <a:rPr lang="en-US" dirty="0"/>
              <a:t>For several years Robert was a member of the local </a:t>
            </a:r>
            <a:r>
              <a:rPr lang="en-US" b="1" u="sng" dirty="0"/>
              <a:t>Toastmaster’s Club </a:t>
            </a:r>
            <a:r>
              <a:rPr lang="en-US" dirty="0"/>
              <a:t>where he gave spiritually uplifting and also humorous talks mirroring his style of songwriting that was more often deeply devotional and occasionally  playfully comedic.</a:t>
            </a:r>
            <a:br>
              <a:rPr lang="en-US" dirty="0"/>
            </a:br>
            <a:r>
              <a:rPr lang="en-US" dirty="0">
                <a:solidFill>
                  <a:srgbClr val="FF0000"/>
                </a:solidFill>
              </a:rPr>
              <a:t>Please look at the binders of his songs on the back table</a:t>
            </a:r>
            <a:endParaRPr lang="en-US" dirty="0"/>
          </a:p>
        </p:txBody>
      </p:sp>
      <p:sp>
        <p:nvSpPr>
          <p:cNvPr id="3" name="Text Placeholder 2">
            <a:extLst>
              <a:ext uri="{FF2B5EF4-FFF2-40B4-BE49-F238E27FC236}">
                <a16:creationId xmlns:a16="http://schemas.microsoft.com/office/drawing/2014/main" id="{2722FEE4-6E32-786A-0E86-CAB201123E49}"/>
              </a:ext>
            </a:extLst>
          </p:cNvPr>
          <p:cNvSpPr>
            <a:spLocks noGrp="1"/>
          </p:cNvSpPr>
          <p:nvPr>
            <p:ph type="body" idx="1"/>
          </p:nvPr>
        </p:nvSpPr>
        <p:spPr>
          <a:xfrm>
            <a:off x="831850" y="4589462"/>
            <a:ext cx="10515600" cy="2268537"/>
          </a:xfrm>
        </p:spPr>
        <p:txBody>
          <a:bodyPr/>
          <a:lstStyle/>
          <a:p>
            <a:r>
              <a:rPr lang="en-US" dirty="0"/>
              <a:t>.  </a:t>
            </a:r>
          </a:p>
        </p:txBody>
      </p:sp>
    </p:spTree>
    <p:extLst>
      <p:ext uri="{BB962C8B-B14F-4D97-AF65-F5344CB8AC3E}">
        <p14:creationId xmlns:p14="http://schemas.microsoft.com/office/powerpoint/2010/main" val="41977220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DF89C8-AF67-DA8C-0850-89B68EC2F4D0}"/>
              </a:ext>
            </a:extLst>
          </p:cNvPr>
          <p:cNvPicPr>
            <a:picLocks noChangeAspect="1"/>
          </p:cNvPicPr>
          <p:nvPr/>
        </p:nvPicPr>
        <p:blipFill>
          <a:blip r:embed="rId2"/>
          <a:srcRect l="9061" t="1961"/>
          <a:stretch>
            <a:fillRect/>
          </a:stretch>
        </p:blipFill>
        <p:spPr>
          <a:xfrm>
            <a:off x="1679506" y="274320"/>
            <a:ext cx="10731095" cy="13716000"/>
          </a:xfrm>
          <a:prstGeom prst="rect">
            <a:avLst/>
          </a:prstGeom>
        </p:spPr>
      </p:pic>
    </p:spTree>
    <p:extLst>
      <p:ext uri="{BB962C8B-B14F-4D97-AF65-F5344CB8AC3E}">
        <p14:creationId xmlns:p14="http://schemas.microsoft.com/office/powerpoint/2010/main" val="1103503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F97DE-4C76-CB98-9575-E2D547371988}"/>
              </a:ext>
            </a:extLst>
          </p:cNvPr>
          <p:cNvSpPr>
            <a:spLocks noGrp="1"/>
          </p:cNvSpPr>
          <p:nvPr>
            <p:ph type="title"/>
          </p:nvPr>
        </p:nvSpPr>
        <p:spPr>
          <a:xfrm>
            <a:off x="6392583" y="501651"/>
            <a:ext cx="4414848" cy="1716255"/>
          </a:xfrm>
        </p:spPr>
        <p:txBody>
          <a:bodyPr vert="horz" lIns="91440" tIns="45720" rIns="91440" bIns="45720" rtlCol="0" anchor="b">
            <a:normAutofit/>
          </a:bodyPr>
          <a:lstStyle/>
          <a:p>
            <a:pPr algn="ctr"/>
            <a:r>
              <a:rPr lang="en-US" sz="3900" dirty="0"/>
              <a:t>Robert dressed as a “Keith Richard’s </a:t>
            </a:r>
            <a:br>
              <a:rPr lang="en-US" sz="3900" dirty="0"/>
            </a:br>
            <a:r>
              <a:rPr lang="en-US" sz="3900" dirty="0"/>
              <a:t>twin brother”</a:t>
            </a:r>
          </a:p>
        </p:txBody>
      </p:sp>
      <p:sp>
        <p:nvSpPr>
          <p:cNvPr id="22" name="Rectangle 2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wearing a yellow headband and sunglasses&#10;&#10;AI-generated content may be incorrect.">
            <a:extLst>
              <a:ext uri="{FF2B5EF4-FFF2-40B4-BE49-F238E27FC236}">
                <a16:creationId xmlns:a16="http://schemas.microsoft.com/office/drawing/2014/main" id="{169702F5-A8FB-0177-AA59-D203D0C1ED9D}"/>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b="-3"/>
          <a:stretch>
            <a:fillRect/>
          </a:stretch>
        </p:blipFill>
        <p:spPr>
          <a:xfrm>
            <a:off x="279143" y="299509"/>
            <a:ext cx="5221625" cy="6258983"/>
          </a:xfrm>
          <a:prstGeom prst="rect">
            <a:avLst/>
          </a:prstGeom>
        </p:spPr>
      </p:pic>
      <p:sp>
        <p:nvSpPr>
          <p:cNvPr id="4" name="Text Placeholder 3">
            <a:extLst>
              <a:ext uri="{FF2B5EF4-FFF2-40B4-BE49-F238E27FC236}">
                <a16:creationId xmlns:a16="http://schemas.microsoft.com/office/drawing/2014/main" id="{BD3E690D-A120-4975-30B8-E944F61CB3FA}"/>
              </a:ext>
            </a:extLst>
          </p:cNvPr>
          <p:cNvSpPr>
            <a:spLocks noGrp="1"/>
          </p:cNvSpPr>
          <p:nvPr>
            <p:ph type="body" sz="half" idx="2"/>
          </p:nvPr>
        </p:nvSpPr>
        <p:spPr>
          <a:xfrm>
            <a:off x="6392583" y="2217906"/>
            <a:ext cx="4434721" cy="4138443"/>
          </a:xfrm>
        </p:spPr>
        <p:txBody>
          <a:bodyPr vert="horz" lIns="91440" tIns="45720" rIns="91440" bIns="45720" rtlCol="0" anchor="t">
            <a:noAutofit/>
          </a:bodyPr>
          <a:lstStyle/>
          <a:p>
            <a:pPr indent="-228600">
              <a:buFont typeface="Arial" panose="020B0604020202020204" pitchFamily="34" charset="0"/>
              <a:buChar char="•"/>
            </a:pPr>
            <a:r>
              <a:rPr lang="en-US" sz="2800" b="1" dirty="0">
                <a:solidFill>
                  <a:schemeClr val="tx1">
                    <a:alpha val="80000"/>
                  </a:schemeClr>
                </a:solidFill>
              </a:rPr>
              <a:t>This was for a Toastmaster’s speech using humor.</a:t>
            </a:r>
          </a:p>
          <a:p>
            <a:pPr indent="-228600">
              <a:buFont typeface="Arial" panose="020B0604020202020204" pitchFamily="34" charset="0"/>
              <a:buChar char="•"/>
            </a:pPr>
            <a:r>
              <a:rPr lang="en-US" sz="2800" b="1" dirty="0">
                <a:solidFill>
                  <a:schemeClr val="tx1">
                    <a:alpha val="80000"/>
                  </a:schemeClr>
                </a:solidFill>
              </a:rPr>
              <a:t>The majority of Robert’s talks were about spirituality and meditation (like his devotional music) and the other talks he loved to show his zany sense of humor</a:t>
            </a:r>
          </a:p>
        </p:txBody>
      </p:sp>
      <p:cxnSp>
        <p:nvCxnSpPr>
          <p:cNvPr id="24" name="Straight Connector 2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6908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8442-22DE-3137-C5D5-ABD3B89C7253}"/>
              </a:ext>
            </a:extLst>
          </p:cNvPr>
          <p:cNvSpPr>
            <a:spLocks noGrp="1"/>
          </p:cNvSpPr>
          <p:nvPr>
            <p:ph type="title"/>
          </p:nvPr>
        </p:nvSpPr>
        <p:spPr>
          <a:xfrm>
            <a:off x="831850" y="202367"/>
            <a:ext cx="10515600" cy="6030793"/>
          </a:xfrm>
        </p:spPr>
        <p:txBody>
          <a:bodyPr>
            <a:normAutofit fontScale="90000"/>
          </a:bodyPr>
          <a:lstStyle/>
          <a:p>
            <a:pPr algn="ctr"/>
            <a:br>
              <a:rPr lang="en-US" dirty="0"/>
            </a:br>
            <a:br>
              <a:rPr lang="en-US" dirty="0"/>
            </a:br>
            <a:br>
              <a:rPr lang="en-US" dirty="0"/>
            </a:br>
            <a:br>
              <a:rPr lang="en-US" dirty="0"/>
            </a:br>
            <a:r>
              <a:rPr lang="en-US" dirty="0">
                <a:solidFill>
                  <a:srgbClr val="FFC000"/>
                </a:solidFill>
              </a:rPr>
              <a:t>Live Aloha</a:t>
            </a:r>
            <a:br>
              <a:rPr lang="en-US" dirty="0">
                <a:solidFill>
                  <a:srgbClr val="FFC000"/>
                </a:solidFill>
              </a:rPr>
            </a:br>
            <a:r>
              <a:rPr lang="en-US" sz="4900" b="1" dirty="0"/>
              <a:t>Two different times Robert lived, worked and worshiped at a Yogananda community on the Big Island of Hawaii called </a:t>
            </a:r>
            <a:r>
              <a:rPr lang="en-US" sz="4900" b="1" u="sng" dirty="0">
                <a:solidFill>
                  <a:srgbClr val="FFC000"/>
                </a:solidFill>
              </a:rPr>
              <a:t>“Polestar” </a:t>
            </a:r>
            <a:r>
              <a:rPr lang="en-US" sz="4900" b="1" dirty="0"/>
              <a:t>where he helped build accommodations and infrastructure while doing intensive meditation and kirtan practice with his friend Michael Gornick</a:t>
            </a:r>
          </a:p>
        </p:txBody>
      </p:sp>
      <p:sp>
        <p:nvSpPr>
          <p:cNvPr id="3" name="Text Placeholder 2">
            <a:extLst>
              <a:ext uri="{FF2B5EF4-FFF2-40B4-BE49-F238E27FC236}">
                <a16:creationId xmlns:a16="http://schemas.microsoft.com/office/drawing/2014/main" id="{CC389CB1-32D5-BBB3-0E35-0A572636BAEC}"/>
              </a:ext>
            </a:extLst>
          </p:cNvPr>
          <p:cNvSpPr>
            <a:spLocks noGrp="1"/>
          </p:cNvSpPr>
          <p:nvPr>
            <p:ph type="body" idx="1"/>
          </p:nvPr>
        </p:nvSpPr>
        <p:spPr>
          <a:xfrm>
            <a:off x="554636" y="-106680"/>
            <a:ext cx="10792814" cy="6762313"/>
          </a:xfrm>
        </p:spPr>
        <p:txBody>
          <a:bodyPr/>
          <a:lstStyle/>
          <a:p>
            <a:endParaRPr lang="en-US" dirty="0"/>
          </a:p>
        </p:txBody>
      </p:sp>
    </p:spTree>
    <p:extLst>
      <p:ext uri="{BB962C8B-B14F-4D97-AF65-F5344CB8AC3E}">
        <p14:creationId xmlns:p14="http://schemas.microsoft.com/office/powerpoint/2010/main" val="1121362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51890-3B80-FCFB-8ACF-08269C5D38C2}"/>
              </a:ext>
            </a:extLst>
          </p:cNvPr>
          <p:cNvSpPr>
            <a:spLocks noGrp="1"/>
          </p:cNvSpPr>
          <p:nvPr>
            <p:ph type="title"/>
          </p:nvPr>
        </p:nvSpPr>
        <p:spPr/>
        <p:txBody>
          <a:bodyPr>
            <a:normAutofit fontScale="90000"/>
          </a:bodyPr>
          <a:lstStyle/>
          <a:p>
            <a:r>
              <a:rPr lang="en-US" b="1" dirty="0">
                <a:solidFill>
                  <a:srgbClr val="00B050"/>
                </a:solidFill>
              </a:rPr>
              <a:t>Robert’s First Trip to Work and Meditate at The Newly formed Polestar Community in 2008</a:t>
            </a:r>
          </a:p>
        </p:txBody>
      </p:sp>
      <p:pic>
        <p:nvPicPr>
          <p:cNvPr id="6" name="Content Placeholder 5" descr="A group of people raising their hands&#10;&#10;AI-generated content may be incorrect.">
            <a:extLst>
              <a:ext uri="{FF2B5EF4-FFF2-40B4-BE49-F238E27FC236}">
                <a16:creationId xmlns:a16="http://schemas.microsoft.com/office/drawing/2014/main" id="{1CC8215D-DFDC-341C-9CA7-AC6A80325085}"/>
              </a:ext>
            </a:extLst>
          </p:cNvPr>
          <p:cNvPicPr>
            <a:picLocks noGrp="1" noChangeAspect="1"/>
          </p:cNvPicPr>
          <p:nvPr>
            <p:ph sz="half" idx="1"/>
          </p:nvPr>
        </p:nvPicPr>
        <p:blipFill>
          <a:blip r:embed="rId2"/>
          <a:stretch>
            <a:fillRect/>
          </a:stretch>
        </p:blipFill>
        <p:spPr>
          <a:xfrm>
            <a:off x="1397001" y="1690687"/>
            <a:ext cx="4023965" cy="4754880"/>
          </a:xfrm>
        </p:spPr>
      </p:pic>
      <p:pic>
        <p:nvPicPr>
          <p:cNvPr id="8" name="Content Placeholder 7" descr="A group of people eating at a table&#10;&#10;AI-generated content may be incorrect.">
            <a:extLst>
              <a:ext uri="{FF2B5EF4-FFF2-40B4-BE49-F238E27FC236}">
                <a16:creationId xmlns:a16="http://schemas.microsoft.com/office/drawing/2014/main" id="{9E89A321-9DF9-8F88-B790-24BFD7AF1156}"/>
              </a:ext>
            </a:extLst>
          </p:cNvPr>
          <p:cNvPicPr>
            <a:picLocks noGrp="1" noChangeAspect="1"/>
          </p:cNvPicPr>
          <p:nvPr>
            <p:ph sz="half" idx="2"/>
          </p:nvPr>
        </p:nvPicPr>
        <p:blipFill>
          <a:blip r:embed="rId3"/>
          <a:stretch>
            <a:fillRect/>
          </a:stretch>
        </p:blipFill>
        <p:spPr>
          <a:xfrm>
            <a:off x="6623809" y="1690687"/>
            <a:ext cx="4729991" cy="5852160"/>
          </a:xfrm>
        </p:spPr>
      </p:pic>
    </p:spTree>
    <p:extLst>
      <p:ext uri="{BB962C8B-B14F-4D97-AF65-F5344CB8AC3E}">
        <p14:creationId xmlns:p14="http://schemas.microsoft.com/office/powerpoint/2010/main" val="5865557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71D3-35B4-23C7-F0E9-AA1AAC728F93}"/>
              </a:ext>
            </a:extLst>
          </p:cNvPr>
          <p:cNvSpPr>
            <a:spLocks noGrp="1"/>
          </p:cNvSpPr>
          <p:nvPr>
            <p:ph type="title"/>
          </p:nvPr>
        </p:nvSpPr>
        <p:spPr/>
        <p:txBody>
          <a:bodyPr>
            <a:normAutofit fontScale="90000"/>
          </a:bodyPr>
          <a:lstStyle/>
          <a:p>
            <a:r>
              <a:rPr lang="en-US" dirty="0">
                <a:solidFill>
                  <a:srgbClr val="00B050"/>
                </a:solidFill>
              </a:rPr>
              <a:t>More Scenes From Living in Polestar Community in 2008 Working  Meditating Chanting  in Paradise</a:t>
            </a:r>
          </a:p>
        </p:txBody>
      </p:sp>
      <p:pic>
        <p:nvPicPr>
          <p:cNvPr id="16" name="Content Placeholder 15" descr="A group of people doing yoga&#10;&#10;AI-generated content may be incorrect.">
            <a:extLst>
              <a:ext uri="{FF2B5EF4-FFF2-40B4-BE49-F238E27FC236}">
                <a16:creationId xmlns:a16="http://schemas.microsoft.com/office/drawing/2014/main" id="{EDACA81B-C5DD-5526-B73B-240AB20733DA}"/>
              </a:ext>
            </a:extLst>
          </p:cNvPr>
          <p:cNvPicPr>
            <a:picLocks noGrp="1" noChangeAspect="1"/>
          </p:cNvPicPr>
          <p:nvPr>
            <p:ph sz="half" idx="2"/>
          </p:nvPr>
        </p:nvPicPr>
        <p:blipFill>
          <a:blip r:embed="rId2"/>
          <a:stretch>
            <a:fillRect/>
          </a:stretch>
        </p:blipFill>
        <p:spPr>
          <a:xfrm>
            <a:off x="5928550" y="1690688"/>
            <a:ext cx="7161650" cy="5577840"/>
          </a:xfrm>
        </p:spPr>
      </p:pic>
      <p:pic>
        <p:nvPicPr>
          <p:cNvPr id="14" name="Content Placeholder 13" descr="A group of men playing instruments&#10;&#10;AI-generated content may be incorrect.">
            <a:extLst>
              <a:ext uri="{FF2B5EF4-FFF2-40B4-BE49-F238E27FC236}">
                <a16:creationId xmlns:a16="http://schemas.microsoft.com/office/drawing/2014/main" id="{16CA5940-0E70-4E93-C276-73424BA8A237}"/>
              </a:ext>
            </a:extLst>
          </p:cNvPr>
          <p:cNvPicPr>
            <a:picLocks noGrp="1" noChangeAspect="1"/>
          </p:cNvPicPr>
          <p:nvPr>
            <p:ph sz="half" idx="1"/>
          </p:nvPr>
        </p:nvPicPr>
        <p:blipFill>
          <a:blip r:embed="rId3"/>
          <a:stretch>
            <a:fillRect/>
          </a:stretch>
        </p:blipFill>
        <p:spPr>
          <a:xfrm>
            <a:off x="-2" y="1690688"/>
            <a:ext cx="5928553" cy="5577840"/>
          </a:xfrm>
        </p:spPr>
      </p:pic>
    </p:spTree>
    <p:extLst>
      <p:ext uri="{BB962C8B-B14F-4D97-AF65-F5344CB8AC3E}">
        <p14:creationId xmlns:p14="http://schemas.microsoft.com/office/powerpoint/2010/main" val="775618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3852</TotalTime>
  <Words>1844</Words>
  <Application>Microsoft Macintosh PowerPoint</Application>
  <PresentationFormat>Widescreen</PresentationFormat>
  <Paragraphs>121</Paragraphs>
  <Slides>132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132</vt:i4>
      </vt:variant>
    </vt:vector>
  </HeadingPairs>
  <TitlesOfParts>
    <vt:vector size="136" baseType="lpstr">
      <vt:lpstr>Aptos</vt:lpstr>
      <vt:lpstr>Aptos Display</vt:lpstr>
      <vt:lpstr>Arial</vt:lpstr>
      <vt:lpstr>Office Theme</vt:lpstr>
      <vt:lpstr>A Celebration of Life  For Robert Michael Kelaghan</vt:lpstr>
      <vt:lpstr>“It Takes A Village to Raise  A (Divine) Child”</vt:lpstr>
      <vt:lpstr>Special Thanks To Patricia London</vt:lpstr>
      <vt:lpstr>Major Kudos and Deep Appreciation to Punita      Greenberg and Chitra Diamond for their Seva</vt:lpstr>
      <vt:lpstr>PowerPoint Presentation</vt:lpstr>
      <vt:lpstr>Much Love and Gratitude to my loving wife Jennifer whose compassion and constant support allowed me to be MIA as I spent a lot of time caring for Robert’s needs the last seven plus years</vt:lpstr>
      <vt:lpstr>Robert lived and died  as a devoted disciple of Parmahansa Yogananda</vt:lpstr>
      <vt:lpstr>Robert’s final wishes were to have a party with great food, where he could gift his friends  with his CDs, enjoy music, share stories and loving connections</vt:lpstr>
      <vt:lpstr>PowerPoint Presentation</vt:lpstr>
      <vt:lpstr>Many Thanks For Today’s  Lunch Go To  Chef  Kelly Tejada of Moonshine Organics</vt:lpstr>
      <vt:lpstr>The Crazy Karma Kirtan Band </vt:lpstr>
      <vt:lpstr>PowerPoint Presentation</vt:lpstr>
      <vt:lpstr>PowerPoint Presentation</vt:lpstr>
      <vt:lpstr>PowerPoint Presentation</vt:lpstr>
      <vt:lpstr>PowerPoint Presentation</vt:lpstr>
      <vt:lpstr>Robert Spread Fun, Music and Inspiration &amp; Had a Huge and Diverse Social Network</vt:lpstr>
      <vt:lpstr>PowerPoint Presentation</vt:lpstr>
      <vt:lpstr>Robert’s Family 1948: Mom Phyllis, Dad Charles, Big brother, Chuck and Baby Bobby</vt:lpstr>
      <vt:lpstr>Robert’s Devotional Catholic Childhood Heralding A Future Life Direction…  An Acolyte Who Fantasized Becoming A Priest</vt:lpstr>
      <vt:lpstr>Robert went to East Providence HS where he received the top athlete scholar award in 1966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Graduation from Colgate University 1970</vt:lpstr>
      <vt:lpstr>Miscellaneous Family Photos  Through the Years</vt:lpstr>
      <vt:lpstr>PowerPoint Presentation</vt:lpstr>
      <vt:lpstr>PowerPoint Presentation</vt:lpstr>
      <vt:lpstr>PowerPoint Presentation</vt:lpstr>
      <vt:lpstr>PowerPoint Presentation</vt:lpstr>
      <vt:lpstr>PowerPoint Presentation</vt:lpstr>
      <vt:lpstr>PowerPoint Presentation</vt:lpstr>
      <vt:lpstr>Devastating Loss: Sudden Death of Robert’s Beloved Big Brother, Chuck ,After His Jet Crashed One Week After His Wedding to Eileen. Big Catalyst For Bob’s Life Change</vt:lpstr>
      <vt:lpstr>“Everything Else Can Wait But  Our Search For God Cannot Wait”      Parmahansa Yogananda</vt:lpstr>
      <vt:lpstr>Robert sought Kriya Yoga guidance from two direct disciples of Yogananda: Swami Kriyananda and Roy Eugene Davis</vt:lpstr>
      <vt:lpstr>        In the late 1970s Robert came to Ananda Village to explore living and working in a spiritual community 300 plus devotees of Paramhansa Yogananda’s Kriya Yoga. It was here in this place and spiritual practice that Robert’s heart found its home and his life’s true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a popular troubadour and kirtan leader, Robert’s music was featured by renowned musicians and seminar leaders</vt:lpstr>
      <vt:lpstr>PowerPoint Presentation</vt:lpstr>
      <vt:lpstr>The Crazy Karma Kirtan Band</vt:lpstr>
      <vt:lpstr>The Crazy Karma Kirtan Band had the privilege of opening for Ram Dass when he gave a talk in Nevada City circa 2008. Despite challenges with expressive aphasia he talked for over two hours and stayed till midnight meeting and hugging audience members</vt:lpstr>
      <vt:lpstr>PowerPoint Presentation</vt:lpstr>
      <vt:lpstr>PowerPoint Presentation</vt:lpstr>
      <vt:lpstr>PowerPoint Presentation</vt:lpstr>
      <vt:lpstr>PowerPoint Presentation</vt:lpstr>
      <vt:lpstr>Robert was a super creative and gifted singer-songwriter who produced five CDS and performed in many venues.  The Kirtans he led were truly inspirational and healing.</vt:lpstr>
      <vt:lpstr>PowerPoint Presentation</vt:lpstr>
      <vt:lpstr>Robert’s Devotional Nature Found a Home in The Divine Feminine: Amma or Amrita Ananda Mayi,  A Yogi Saint</vt:lpstr>
      <vt:lpstr>Robert wrote a booklet on overcoming sugar addiction called “My Secret Life As A Sugar Addict” and offered workshops locally and in  Hilo, Hawaii</vt:lpstr>
      <vt:lpstr>PowerPoint Presentation</vt:lpstr>
      <vt:lpstr>PowerPoint Presentation</vt:lpstr>
      <vt:lpstr>For More Than 40 Years Robert was a beloved yoga and meditation teacher in many locations</vt:lpstr>
      <vt:lpstr>PowerPoint Presentation</vt:lpstr>
      <vt:lpstr>PowerPoint Presentation</vt:lpstr>
      <vt:lpstr>PowerPoint Presentation</vt:lpstr>
      <vt:lpstr>For a time, Robert had an entrepreneurial bent selling multilevel Bluegreen algae, spirulina and chlorella products by CellTech and Purium. Here’s their Costa rica rewards trip</vt:lpstr>
      <vt:lpstr>In Bob’s later spiritual questing he travelled to Brazil to experience the faith healer John of God and to Chennai India to participate in a month-long meditation retreat to become a “diksha giver”</vt:lpstr>
      <vt:lpstr>PowerPoint Presentation</vt:lpstr>
      <vt:lpstr>PowerPoint Presentation</vt:lpstr>
      <vt:lpstr>PowerPoint Presentation</vt:lpstr>
      <vt:lpstr>PowerPoint Presentation</vt:lpstr>
      <vt:lpstr>For several years Robert was a member of the local Toastmaster’s Club where he gave spiritually uplifting and also humorous talks mirroring his style of songwriting that was more often deeply devotional and occasionally  playfully comedic. Please look at the binders of his songs on the back table</vt:lpstr>
      <vt:lpstr>PowerPoint Presentation</vt:lpstr>
      <vt:lpstr>Robert dressed as a “Keith Richard’s  twin brother”</vt:lpstr>
      <vt:lpstr>    Live Aloha Two different times Robert lived, worked and worshiped at a Yogananda community on the Big Island of Hawaii called “Polestar” where he helped build accommodations and infrastructure while doing intensive meditation and kirtan practice with his friend Michael Gornick</vt:lpstr>
      <vt:lpstr>Robert’s First Trip to Work and Meditate at The Newly formed Polestar Community in 2008</vt:lpstr>
      <vt:lpstr>More Scenes From Living in Polestar Community in 2008 Working  Meditating Chanting  in Paradise</vt:lpstr>
      <vt:lpstr>Polestar 2008 Building Dorms, Kitchen, Meditation Center and Gardens</vt:lpstr>
      <vt:lpstr>Polestar Lava River Before the Fire and lava destroyed the community in 2018</vt:lpstr>
      <vt:lpstr>PowerPoint Presentation</vt:lpstr>
      <vt:lpstr>PowerPoint Presentation</vt:lpstr>
      <vt:lpstr>“You Can Just Say Om  And It  Will Be Ok”</vt:lpstr>
      <vt:lpstr>PowerPoint Presentation</vt:lpstr>
      <vt:lpstr>PowerPoint Presentation</vt:lpstr>
      <vt:lpstr>“Good Company Will Make You Good.”  Ongoing spiritual practice support from years of meditation groups at Bruce and Carol Malnor’s house in PennValley. On Easter this group hiked the Buttermilk Trail and made rock pitcairns of their prayers</vt:lpstr>
      <vt:lpstr>PowerPoint Presentation</vt:lpstr>
      <vt:lpstr>PowerPoint Presentation</vt:lpstr>
      <vt:lpstr>“Interfaith Kriya Yoga Men’s Group”  Ten Years With Robert: deep spiritual explorations  and soul support through life’s transitions</vt:lpstr>
      <vt:lpstr>PowerPoint Presentation</vt:lpstr>
      <vt:lpstr>Good Company of Fellow Gurubais on the Path lnspire Each Other</vt:lpstr>
      <vt:lpstr>2000-2026:  Economic and health challenges led to Robert being ’unhoused” and living at Hospitality House for a year then living at the Bret Harte Senior Home in Grass Valley . The last three years he moved into Assisted Living and Memory Care at Apple Ridge in Sacramento.  Initially Robert continued  to try to inspire with his community talks on his spiritual journey and sharing his music CDS and playing piano  with residents</vt:lpstr>
      <vt:lpstr>PowerPoint Presentation</vt:lpstr>
      <vt:lpstr>PowerPoint Presentation</vt:lpstr>
      <vt:lpstr>   Robert still meditating with advancing dementia at Wild Grace Gathering</vt:lpstr>
      <vt:lpstr>During Covid times Robert joined a group of committed meditators that met weekly by Zoom</vt:lpstr>
      <vt:lpstr>PowerPoint Presentation</vt:lpstr>
      <vt:lpstr>He had many rough transitions to assisted living. Yet, Robert’s resilience transformed adversity by accepting Karmas, surrendering into joy  and loving more</vt:lpstr>
      <vt:lpstr>He/We survived a  systemic scabies infection</vt:lpstr>
      <vt:lpstr>Three Years of Repeated Falls, Multiple ER Visits and Systemic Scabies Infections, getting beaten up  etc… Yet Robert Rose Above it All Each Time! Surrendering, accepting trusting and moving into joy. He had spiritual resilience!!</vt:lpstr>
      <vt:lpstr>The Director of Apple Ridge Assisted Living  called Robert “The Love Bunny” as his beautiful heart elevated the attitude  of patients and staff</vt:lpstr>
      <vt:lpstr>Life-long Friends Visited &amp; Brought Robert Joy</vt:lpstr>
      <vt:lpstr>PowerPoint Presentation</vt:lpstr>
      <vt:lpstr>PowerPoint Presentation</vt:lpstr>
      <vt:lpstr>PowerPoint Presentation</vt:lpstr>
      <vt:lpstr>Christmas three weeks prior to his mahasamadhi  He was delighted to receive a Yogananda 2026 calender, a Hanuman statue (as he was a lifelong servant to many) and a bracelet reminding him of his favorite song, “Love Serve and Remember” Why have you come to Earth? Why have you taken birth: Love, Serve and Remember (God)</vt:lpstr>
      <vt:lpstr>PowerPoint Presentation</vt:lpstr>
      <vt:lpstr>    Talks with Robert about soon leaving his body, mahasamadhi</vt:lpstr>
      <vt:lpstr>PowerPoint Presentation</vt:lpstr>
      <vt:lpstr>Robert’s spirit finally let go hearing the last words  “Go to your Guru” spoken by Mary Schooley and he was gone shortly after. </vt:lpstr>
      <vt:lpstr>After Robert’s Passing several staff members told me that Robert’s unique ways of expressing kindness to others and the acceptance of his challenging cognitive and mobility issues really inspired them. “He was a truly unique and positive human being, that had a powerful impact on my life.”    Robert was a teacher, a friend  and a healer until 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Nelson</dc:creator>
  <cp:lastModifiedBy>Jennifer Nelson</cp:lastModifiedBy>
  <cp:revision>4</cp:revision>
  <cp:lastPrinted>2026-02-08T03:06:46Z</cp:lastPrinted>
  <dcterms:created xsi:type="dcterms:W3CDTF">2026-01-24T21:21:11Z</dcterms:created>
  <dcterms:modified xsi:type="dcterms:W3CDTF">2026-05-14T23:48:01Z</dcterms:modified>
</cp:coreProperties>
</file>